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77" r:id="rId1"/>
  </p:sldMasterIdLst>
  <p:notesMasterIdLst>
    <p:notesMasterId r:id="rId36"/>
  </p:notesMasterIdLst>
  <p:handoutMasterIdLst>
    <p:handoutMasterId r:id="rId37"/>
  </p:handoutMasterIdLst>
  <p:sldIdLst>
    <p:sldId id="256" r:id="rId2"/>
    <p:sldId id="257" r:id="rId3"/>
    <p:sldId id="259" r:id="rId4"/>
    <p:sldId id="356" r:id="rId5"/>
    <p:sldId id="357" r:id="rId6"/>
    <p:sldId id="359" r:id="rId7"/>
    <p:sldId id="360" r:id="rId8"/>
    <p:sldId id="361" r:id="rId9"/>
    <p:sldId id="362" r:id="rId10"/>
    <p:sldId id="363" r:id="rId11"/>
    <p:sldId id="364" r:id="rId12"/>
    <p:sldId id="372" r:id="rId13"/>
    <p:sldId id="373" r:id="rId14"/>
    <p:sldId id="365" r:id="rId15"/>
    <p:sldId id="371" r:id="rId16"/>
    <p:sldId id="367" r:id="rId17"/>
    <p:sldId id="368" r:id="rId18"/>
    <p:sldId id="369" r:id="rId19"/>
    <p:sldId id="370" r:id="rId20"/>
    <p:sldId id="341" r:id="rId21"/>
    <p:sldId id="343" r:id="rId22"/>
    <p:sldId id="276" r:id="rId23"/>
    <p:sldId id="277" r:id="rId24"/>
    <p:sldId id="287" r:id="rId25"/>
    <p:sldId id="288" r:id="rId26"/>
    <p:sldId id="344" r:id="rId27"/>
    <p:sldId id="349" r:id="rId28"/>
    <p:sldId id="351" r:id="rId29"/>
    <p:sldId id="374" r:id="rId30"/>
    <p:sldId id="353" r:id="rId31"/>
    <p:sldId id="375" r:id="rId32"/>
    <p:sldId id="355" r:id="rId33"/>
    <p:sldId id="345" r:id="rId34"/>
    <p:sldId id="346" r:id="rId35"/>
  </p:sldIdLst>
  <p:sldSz cx="10693400" cy="7562850"/>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2382" userDrawn="1">
          <p15:clr>
            <a:srgbClr val="A4A3A4"/>
          </p15:clr>
        </p15:guide>
        <p15:guide id="4"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DEB"/>
    <a:srgbClr val="FCF0EE"/>
    <a:srgbClr val="FCF3F2"/>
    <a:srgbClr val="F8DFDC"/>
    <a:srgbClr val="F9E6E3"/>
    <a:srgbClr val="44DC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Vidutinis stilius 2 – paryškinima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Vidutinis stilius 2 – paryškinima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Vidutinis stilius 2 – paryškinima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Vidutinis stilius 4 – paryškinima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B344D84-9AFB-497E-A393-DC336BA19D2E}" styleName="Vidutinis stilius 3 – paryškinima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Vidutinis stilius 3 – paryškinima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21" autoAdjust="0"/>
  </p:normalViewPr>
  <p:slideViewPr>
    <p:cSldViewPr>
      <p:cViewPr varScale="1">
        <p:scale>
          <a:sx n="95" d="100"/>
          <a:sy n="95" d="100"/>
        </p:scale>
        <p:origin x="1602" y="96"/>
      </p:cViewPr>
      <p:guideLst>
        <p:guide orient="horz" pos="2880"/>
        <p:guide pos="2160"/>
        <p:guide orient="horz" pos="2382"/>
        <p:guide pos="3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1" y="0"/>
            <a:ext cx="4301641" cy="341026"/>
          </a:xfrm>
          <a:prstGeom prst="rect">
            <a:avLst/>
          </a:prstGeom>
        </p:spPr>
        <p:txBody>
          <a:bodyPr vert="horz" lIns="81674" tIns="40837" rIns="81674" bIns="40837" rtlCol="0"/>
          <a:lstStyle>
            <a:lvl1pPr algn="l">
              <a:defRPr sz="1100"/>
            </a:lvl1pPr>
          </a:lstStyle>
          <a:p>
            <a:endParaRPr lang="en-US"/>
          </a:p>
        </p:txBody>
      </p:sp>
      <p:sp>
        <p:nvSpPr>
          <p:cNvPr id="3" name="Datos vietos rezervavimo ženklas 2"/>
          <p:cNvSpPr>
            <a:spLocks noGrp="1"/>
          </p:cNvSpPr>
          <p:nvPr>
            <p:ph type="dt" sz="quarter" idx="1"/>
          </p:nvPr>
        </p:nvSpPr>
        <p:spPr>
          <a:xfrm>
            <a:off x="5623523" y="0"/>
            <a:ext cx="4300168" cy="341026"/>
          </a:xfrm>
          <a:prstGeom prst="rect">
            <a:avLst/>
          </a:prstGeom>
        </p:spPr>
        <p:txBody>
          <a:bodyPr vert="horz" lIns="81674" tIns="40837" rIns="81674" bIns="40837" rtlCol="0"/>
          <a:lstStyle>
            <a:lvl1pPr algn="r">
              <a:defRPr sz="1100"/>
            </a:lvl1pPr>
          </a:lstStyle>
          <a:p>
            <a:endParaRPr lang="en-US"/>
          </a:p>
        </p:txBody>
      </p:sp>
      <p:sp>
        <p:nvSpPr>
          <p:cNvPr id="4" name="Poraštės vietos rezervavimo ženklas 3"/>
          <p:cNvSpPr>
            <a:spLocks noGrp="1"/>
          </p:cNvSpPr>
          <p:nvPr>
            <p:ph type="ftr" sz="quarter" idx="2"/>
          </p:nvPr>
        </p:nvSpPr>
        <p:spPr>
          <a:xfrm>
            <a:off x="1" y="6456650"/>
            <a:ext cx="4301641" cy="341025"/>
          </a:xfrm>
          <a:prstGeom prst="rect">
            <a:avLst/>
          </a:prstGeom>
        </p:spPr>
        <p:txBody>
          <a:bodyPr vert="horz" lIns="81674" tIns="40837" rIns="81674" bIns="40837" rtlCol="0" anchor="b"/>
          <a:lstStyle>
            <a:lvl1pPr algn="l">
              <a:defRPr sz="1100"/>
            </a:lvl1pPr>
          </a:lstStyle>
          <a:p>
            <a:endParaRPr lang="en-US"/>
          </a:p>
        </p:txBody>
      </p:sp>
      <p:sp>
        <p:nvSpPr>
          <p:cNvPr id="5" name="Skaidrės numerio vietos rezervavimo ženklas 4"/>
          <p:cNvSpPr>
            <a:spLocks noGrp="1"/>
          </p:cNvSpPr>
          <p:nvPr>
            <p:ph type="sldNum" sz="quarter" idx="3"/>
          </p:nvPr>
        </p:nvSpPr>
        <p:spPr>
          <a:xfrm>
            <a:off x="5623523" y="6456650"/>
            <a:ext cx="4300168" cy="341025"/>
          </a:xfrm>
          <a:prstGeom prst="rect">
            <a:avLst/>
          </a:prstGeom>
        </p:spPr>
        <p:txBody>
          <a:bodyPr vert="horz" lIns="81674" tIns="40837" rIns="81674" bIns="40837" rtlCol="0" anchor="b"/>
          <a:lstStyle>
            <a:lvl1pPr algn="r">
              <a:defRPr sz="1100"/>
            </a:lvl1pPr>
          </a:lstStyle>
          <a:p>
            <a:fld id="{F7D3C1CA-8831-4005-A9AE-58E610F4178A}" type="slidenum">
              <a:rPr lang="en-US" smtClean="0"/>
              <a:pPr/>
              <a:t>‹#›</a:t>
            </a:fld>
            <a:endParaRPr lang="en-US"/>
          </a:p>
        </p:txBody>
      </p:sp>
    </p:spTree>
    <p:extLst>
      <p:ext uri="{BB962C8B-B14F-4D97-AF65-F5344CB8AC3E}">
        <p14:creationId xmlns:p14="http://schemas.microsoft.com/office/powerpoint/2010/main" val="307649987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1" y="0"/>
            <a:ext cx="4301641" cy="341026"/>
          </a:xfrm>
          <a:prstGeom prst="rect">
            <a:avLst/>
          </a:prstGeom>
        </p:spPr>
        <p:txBody>
          <a:bodyPr vert="horz" lIns="81674" tIns="40837" rIns="81674" bIns="40837" rtlCol="0"/>
          <a:lstStyle>
            <a:lvl1pPr algn="l">
              <a:defRPr sz="1100"/>
            </a:lvl1pPr>
          </a:lstStyle>
          <a:p>
            <a:endParaRPr lang="en-US"/>
          </a:p>
        </p:txBody>
      </p:sp>
      <p:sp>
        <p:nvSpPr>
          <p:cNvPr id="3" name="Datos vietos rezervavimo ženklas 2"/>
          <p:cNvSpPr>
            <a:spLocks noGrp="1"/>
          </p:cNvSpPr>
          <p:nvPr>
            <p:ph type="dt" idx="1"/>
          </p:nvPr>
        </p:nvSpPr>
        <p:spPr>
          <a:xfrm>
            <a:off x="5623523" y="0"/>
            <a:ext cx="4300168" cy="341026"/>
          </a:xfrm>
          <a:prstGeom prst="rect">
            <a:avLst/>
          </a:prstGeom>
        </p:spPr>
        <p:txBody>
          <a:bodyPr vert="horz" lIns="81674" tIns="40837" rIns="81674" bIns="40837" rtlCol="0"/>
          <a:lstStyle>
            <a:lvl1pPr algn="r">
              <a:defRPr sz="1100"/>
            </a:lvl1pPr>
          </a:lstStyle>
          <a:p>
            <a:endParaRPr lang="en-US"/>
          </a:p>
        </p:txBody>
      </p:sp>
      <p:sp>
        <p:nvSpPr>
          <p:cNvPr id="4" name="Skaidrės vaizdo vietos rezervavimo ženklas 3"/>
          <p:cNvSpPr>
            <a:spLocks noGrp="1" noRot="1" noChangeAspect="1"/>
          </p:cNvSpPr>
          <p:nvPr>
            <p:ph type="sldImg" idx="2"/>
          </p:nvPr>
        </p:nvSpPr>
        <p:spPr>
          <a:xfrm>
            <a:off x="3341688" y="849313"/>
            <a:ext cx="3243262" cy="2293937"/>
          </a:xfrm>
          <a:prstGeom prst="rect">
            <a:avLst/>
          </a:prstGeom>
          <a:noFill/>
          <a:ln w="12700">
            <a:solidFill>
              <a:prstClr val="black"/>
            </a:solidFill>
          </a:ln>
        </p:spPr>
        <p:txBody>
          <a:bodyPr vert="horz" lIns="81674" tIns="40837" rIns="81674" bIns="40837" rtlCol="0" anchor="ctr"/>
          <a:lstStyle/>
          <a:p>
            <a:endParaRPr lang="en-US"/>
          </a:p>
        </p:txBody>
      </p:sp>
      <p:sp>
        <p:nvSpPr>
          <p:cNvPr id="5" name="Pastabų vietos rezervavimo ženklas 4"/>
          <p:cNvSpPr>
            <a:spLocks noGrp="1"/>
          </p:cNvSpPr>
          <p:nvPr>
            <p:ph type="body" sz="quarter" idx="3"/>
          </p:nvPr>
        </p:nvSpPr>
        <p:spPr>
          <a:xfrm>
            <a:off x="993253" y="3271845"/>
            <a:ext cx="7940132" cy="2676835"/>
          </a:xfrm>
          <a:prstGeom prst="rect">
            <a:avLst/>
          </a:prstGeom>
        </p:spPr>
        <p:txBody>
          <a:bodyPr vert="horz" lIns="81674" tIns="40837" rIns="81674" bIns="40837" rtlCol="0"/>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6" name="Poraštės vietos rezervavimo ženklas 5"/>
          <p:cNvSpPr>
            <a:spLocks noGrp="1"/>
          </p:cNvSpPr>
          <p:nvPr>
            <p:ph type="ftr" sz="quarter" idx="4"/>
          </p:nvPr>
        </p:nvSpPr>
        <p:spPr>
          <a:xfrm>
            <a:off x="1" y="6456650"/>
            <a:ext cx="4301641" cy="341025"/>
          </a:xfrm>
          <a:prstGeom prst="rect">
            <a:avLst/>
          </a:prstGeom>
        </p:spPr>
        <p:txBody>
          <a:bodyPr vert="horz" lIns="81674" tIns="40837" rIns="81674" bIns="40837" rtlCol="0" anchor="b"/>
          <a:lstStyle>
            <a:lvl1pPr algn="l">
              <a:defRPr sz="1100"/>
            </a:lvl1pPr>
          </a:lstStyle>
          <a:p>
            <a:endParaRPr lang="en-US"/>
          </a:p>
        </p:txBody>
      </p:sp>
      <p:sp>
        <p:nvSpPr>
          <p:cNvPr id="7" name="Skaidrės numerio vietos rezervavimo ženklas 6"/>
          <p:cNvSpPr>
            <a:spLocks noGrp="1"/>
          </p:cNvSpPr>
          <p:nvPr>
            <p:ph type="sldNum" sz="quarter" idx="5"/>
          </p:nvPr>
        </p:nvSpPr>
        <p:spPr>
          <a:xfrm>
            <a:off x="5623523" y="6456650"/>
            <a:ext cx="4300168" cy="341025"/>
          </a:xfrm>
          <a:prstGeom prst="rect">
            <a:avLst/>
          </a:prstGeom>
        </p:spPr>
        <p:txBody>
          <a:bodyPr vert="horz" lIns="81674" tIns="40837" rIns="81674" bIns="40837" rtlCol="0" anchor="b"/>
          <a:lstStyle>
            <a:lvl1pPr algn="r">
              <a:defRPr sz="1100"/>
            </a:lvl1pPr>
          </a:lstStyle>
          <a:p>
            <a:fld id="{7DF30D8F-9C7F-4221-8AB5-9A78CCA04424}" type="slidenum">
              <a:rPr lang="en-US" smtClean="0"/>
              <a:pPr/>
              <a:t>‹#›</a:t>
            </a:fld>
            <a:endParaRPr lang="en-US"/>
          </a:p>
        </p:txBody>
      </p:sp>
    </p:spTree>
    <p:extLst>
      <p:ext uri="{BB962C8B-B14F-4D97-AF65-F5344CB8AC3E}">
        <p14:creationId xmlns:p14="http://schemas.microsoft.com/office/powerpoint/2010/main" val="288365240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dirty="0"/>
          </a:p>
        </p:txBody>
      </p:sp>
      <p:sp>
        <p:nvSpPr>
          <p:cNvPr id="4" name="Skaidrės numerio vietos rezervavimo ženklas 3"/>
          <p:cNvSpPr>
            <a:spLocks noGrp="1"/>
          </p:cNvSpPr>
          <p:nvPr>
            <p:ph type="sldNum" sz="quarter" idx="10"/>
          </p:nvPr>
        </p:nvSpPr>
        <p:spPr/>
        <p:txBody>
          <a:bodyPr/>
          <a:lstStyle/>
          <a:p>
            <a:fld id="{7DF30D8F-9C7F-4221-8AB5-9A78CCA04424}" type="slidenum">
              <a:rPr lang="en-US" smtClean="0"/>
              <a:pPr/>
              <a:t>20</a:t>
            </a:fld>
            <a:endParaRPr lang="en-US"/>
          </a:p>
        </p:txBody>
      </p:sp>
      <p:sp>
        <p:nvSpPr>
          <p:cNvPr id="5" name="Datos vietos rezervavimo ženklas 4"/>
          <p:cNvSpPr>
            <a:spLocks noGrp="1"/>
          </p:cNvSpPr>
          <p:nvPr>
            <p:ph type="dt" idx="11"/>
          </p:nvPr>
        </p:nvSpPr>
        <p:spPr/>
        <p:txBody>
          <a:bodyPr/>
          <a:lstStyle/>
          <a:p>
            <a:endParaRPr lang="en-US"/>
          </a:p>
        </p:txBody>
      </p:sp>
    </p:spTree>
    <p:extLst>
      <p:ext uri="{BB962C8B-B14F-4D97-AF65-F5344CB8AC3E}">
        <p14:creationId xmlns:p14="http://schemas.microsoft.com/office/powerpoint/2010/main" val="3249797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962406" y="836955"/>
            <a:ext cx="8822055" cy="3932682"/>
          </a:xfrm>
        </p:spPr>
        <p:txBody>
          <a:bodyPr anchor="b">
            <a:normAutofit/>
          </a:bodyPr>
          <a:lstStyle>
            <a:lvl1pPr algn="l">
              <a:lnSpc>
                <a:spcPct val="85000"/>
              </a:lnSpc>
              <a:defRPr sz="8822" spc="-55" baseline="0">
                <a:solidFill>
                  <a:schemeClr val="tx1">
                    <a:lumMod val="85000"/>
                    <a:lumOff val="15000"/>
                  </a:schemeClr>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964836" y="4913560"/>
            <a:ext cx="8822055" cy="1260475"/>
          </a:xfrm>
        </p:spPr>
        <p:txBody>
          <a:bodyPr lIns="91440" rIns="91440">
            <a:normAutofit/>
          </a:bodyPr>
          <a:lstStyle>
            <a:lvl1pPr marL="0" indent="0" algn="l">
              <a:buNone/>
              <a:defRPr sz="2647" cap="all" spc="221" baseline="0">
                <a:solidFill>
                  <a:schemeClr val="tx2"/>
                </a:solidFill>
                <a:latin typeface="+mj-lt"/>
              </a:defRPr>
            </a:lvl1pPr>
            <a:lvl2pPr marL="504200" indent="0" algn="ctr">
              <a:buNone/>
              <a:defRPr sz="2647"/>
            </a:lvl2pPr>
            <a:lvl3pPr marL="1008400" indent="0" algn="ctr">
              <a:buNone/>
              <a:defRPr sz="2647"/>
            </a:lvl3pPr>
            <a:lvl4pPr marL="1512600" indent="0" algn="ctr">
              <a:buNone/>
              <a:defRPr sz="2206"/>
            </a:lvl4pPr>
            <a:lvl5pPr marL="2016801" indent="0" algn="ctr">
              <a:buNone/>
              <a:defRPr sz="2206"/>
            </a:lvl5pPr>
            <a:lvl6pPr marL="2521001" indent="0" algn="ctr">
              <a:buNone/>
              <a:defRPr sz="2206"/>
            </a:lvl6pPr>
            <a:lvl7pPr marL="3025201" indent="0" algn="ctr">
              <a:buNone/>
              <a:defRPr sz="2206"/>
            </a:lvl7pPr>
            <a:lvl8pPr marL="3529401" indent="0" algn="ctr">
              <a:buNone/>
              <a:defRPr sz="2206"/>
            </a:lvl8pPr>
            <a:lvl9pPr marL="4033601" indent="0" algn="ctr">
              <a:buNone/>
              <a:defRPr sz="2206"/>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7/3/2024</a:t>
            </a:fld>
            <a:endParaRPr lang="en-US"/>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F15528-21DE-4FAA-801E-634DDDAF4B2B}" type="slidenum">
              <a:rPr lang="lt-LT" smtClean="0"/>
              <a:pPr/>
              <a:t>‹#›</a:t>
            </a:fld>
            <a:endParaRPr lang="lt-LT"/>
          </a:p>
        </p:txBody>
      </p:sp>
      <p:cxnSp>
        <p:nvCxnSpPr>
          <p:cNvPr id="9" name="Straight Connector 8"/>
          <p:cNvCxnSpPr/>
          <p:nvPr/>
        </p:nvCxnSpPr>
        <p:spPr>
          <a:xfrm>
            <a:off x="1059217" y="4789805"/>
            <a:ext cx="866165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15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7/3/2024</a:t>
            </a:fld>
            <a:endParaRPr lang="en-US"/>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1730039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652465" y="454677"/>
            <a:ext cx="2305764" cy="6351888"/>
          </a:xfrm>
        </p:spPr>
        <p:txBody>
          <a:bodyPr vert="eaVert"/>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735172" y="454677"/>
            <a:ext cx="6783626" cy="6351888"/>
          </a:xfrm>
        </p:spPr>
        <p:txBody>
          <a:bodyPr vert="eaVert" lIns="45720" tIns="0" rIns="45720" bIns="0"/>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7/3/2024</a:t>
            </a:fld>
            <a:endParaRPr lang="en-US"/>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1521159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7/3/2024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893341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7/3/2024</a:t>
            </a:fld>
            <a:endParaRPr lang="en-US"/>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326136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62406" y="836955"/>
            <a:ext cx="8822055" cy="3932682"/>
          </a:xfrm>
        </p:spPr>
        <p:txBody>
          <a:bodyPr anchor="b" anchorCtr="0">
            <a:normAutofit/>
          </a:bodyPr>
          <a:lstStyle>
            <a:lvl1pPr>
              <a:lnSpc>
                <a:spcPct val="85000"/>
              </a:lnSpc>
              <a:defRPr sz="8822" b="0">
                <a:solidFill>
                  <a:schemeClr val="tx1">
                    <a:lumMod val="85000"/>
                    <a:lumOff val="15000"/>
                  </a:schemeClr>
                </a:solidFill>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962406" y="4910811"/>
            <a:ext cx="8822055" cy="1260475"/>
          </a:xfrm>
        </p:spPr>
        <p:txBody>
          <a:bodyPr lIns="91440" rIns="91440" anchor="t" anchorCtr="0">
            <a:normAutofit/>
          </a:bodyPr>
          <a:lstStyle>
            <a:lvl1pPr marL="0" indent="0">
              <a:buNone/>
              <a:defRPr sz="2647" cap="all" spc="221" baseline="0">
                <a:solidFill>
                  <a:schemeClr val="tx2"/>
                </a:solidFill>
                <a:latin typeface="+mj-lt"/>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1D8BD707-D9CF-40AE-B4C6-C98DA3205C09}" type="datetimeFigureOut">
              <a:rPr lang="en-US" smtClean="0"/>
              <a:pPr/>
              <a:t>7/3/2024</a:t>
            </a:fld>
            <a:endParaRPr lang="en-US"/>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F15528-21DE-4FAA-801E-634DDDAF4B2B}" type="slidenum">
              <a:rPr lang="lt-LT" smtClean="0"/>
              <a:pPr/>
              <a:t>‹#›</a:t>
            </a:fld>
            <a:endParaRPr lang="lt-LT"/>
          </a:p>
        </p:txBody>
      </p:sp>
      <p:cxnSp>
        <p:nvCxnSpPr>
          <p:cNvPr id="9" name="Straight Connector 8"/>
          <p:cNvCxnSpPr/>
          <p:nvPr/>
        </p:nvCxnSpPr>
        <p:spPr>
          <a:xfrm>
            <a:off x="1059217" y="4789805"/>
            <a:ext cx="866165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118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962406" y="316061"/>
            <a:ext cx="8822055" cy="1599863"/>
          </a:xfrm>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962406" y="2035434"/>
            <a:ext cx="4330827" cy="443687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5453634" y="2035436"/>
            <a:ext cx="4330827" cy="443687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7/3/2024</a:t>
            </a:fld>
            <a:endParaRPr lang="en-US"/>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2574398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962406" y="316061"/>
            <a:ext cx="8822055" cy="1599863"/>
          </a:xfrm>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962406" y="2035785"/>
            <a:ext cx="4330827" cy="811955"/>
          </a:xfrm>
        </p:spPr>
        <p:txBody>
          <a:bodyPr lIns="91440" rIns="91440" anchor="ctr">
            <a:normAutofit/>
          </a:bodyPr>
          <a:lstStyle>
            <a:lvl1pPr marL="0" indent="0">
              <a:buNone/>
              <a:defRPr sz="2206" b="0" cap="all" baseline="0">
                <a:solidFill>
                  <a:schemeClr val="tx2"/>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lt-LT" smtClean="0"/>
              <a:t>Redaguoti šablono teksto stilius</a:t>
            </a:r>
          </a:p>
        </p:txBody>
      </p:sp>
      <p:sp>
        <p:nvSpPr>
          <p:cNvPr id="4" name="Content Placeholder 3"/>
          <p:cNvSpPr>
            <a:spLocks noGrp="1"/>
          </p:cNvSpPr>
          <p:nvPr>
            <p:ph sz="half" idx="2"/>
          </p:nvPr>
        </p:nvSpPr>
        <p:spPr>
          <a:xfrm>
            <a:off x="962406" y="2847740"/>
            <a:ext cx="4330827" cy="3725404"/>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5453634" y="2035785"/>
            <a:ext cx="4330827" cy="811955"/>
          </a:xfrm>
        </p:spPr>
        <p:txBody>
          <a:bodyPr lIns="91440" rIns="91440" anchor="ctr">
            <a:normAutofit/>
          </a:bodyPr>
          <a:lstStyle>
            <a:lvl1pPr marL="0" indent="0">
              <a:buNone/>
              <a:defRPr sz="2206" b="0" cap="all" baseline="0">
                <a:solidFill>
                  <a:schemeClr val="tx2"/>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lt-LT" smtClean="0"/>
              <a:t>Redaguoti šablono teksto stilius</a:t>
            </a:r>
          </a:p>
        </p:txBody>
      </p:sp>
      <p:sp>
        <p:nvSpPr>
          <p:cNvPr id="6" name="Content Placeholder 5"/>
          <p:cNvSpPr>
            <a:spLocks noGrp="1"/>
          </p:cNvSpPr>
          <p:nvPr>
            <p:ph sz="quarter" idx="4"/>
          </p:nvPr>
        </p:nvSpPr>
        <p:spPr>
          <a:xfrm>
            <a:off x="5453634" y="2847740"/>
            <a:ext cx="4330827" cy="3725404"/>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7/3/2024</a:t>
            </a:fld>
            <a:endParaRPr lang="en-US"/>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2963346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7/3/2024</a:t>
            </a:fld>
            <a:endParaRPr lang="en-US"/>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2495583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9F6C16C-9F46-4DEA-8DDA-13D17496C701}" type="datetimeFigureOut">
              <a:rPr lang="lt-LT" smtClean="0"/>
              <a:pPr/>
              <a:t>2024-07-03</a:t>
            </a:fld>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17CAF0DC-3D7D-4F1D-8757-AF1F2A1AF09C}" type="slidenum">
              <a:rPr lang="lt-LT" smtClean="0"/>
              <a:pPr/>
              <a:t>‹#›</a:t>
            </a:fld>
            <a:endParaRPr lang="lt-LT"/>
          </a:p>
        </p:txBody>
      </p:sp>
    </p:spTree>
    <p:extLst>
      <p:ext uri="{BB962C8B-B14F-4D97-AF65-F5344CB8AC3E}">
        <p14:creationId xmlns:p14="http://schemas.microsoft.com/office/powerpoint/2010/main" val="2447268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3552881" cy="75628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543479" y="0"/>
            <a:ext cx="56140" cy="7562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1002" y="655446"/>
            <a:ext cx="2807018" cy="2520950"/>
          </a:xfrm>
        </p:spPr>
        <p:txBody>
          <a:bodyPr anchor="b">
            <a:normAutofit/>
          </a:bodyPr>
          <a:lstStyle>
            <a:lvl1pPr>
              <a:defRPr sz="3970" b="0">
                <a:solidFill>
                  <a:srgbClr val="FFFFFF"/>
                </a:solidFill>
              </a:defRPr>
            </a:lvl1pPr>
          </a:lstStyle>
          <a:p>
            <a:r>
              <a:rPr lang="lt-LT" smtClean="0"/>
              <a:t>Spustelėję redag. ruoš. pavad. stilių</a:t>
            </a:r>
            <a:endParaRPr lang="en-US" dirty="0"/>
          </a:p>
        </p:txBody>
      </p:sp>
      <p:sp>
        <p:nvSpPr>
          <p:cNvPr id="3" name="Content Placeholder 2"/>
          <p:cNvSpPr>
            <a:spLocks noGrp="1"/>
          </p:cNvSpPr>
          <p:nvPr>
            <p:ph idx="1"/>
          </p:nvPr>
        </p:nvSpPr>
        <p:spPr>
          <a:xfrm>
            <a:off x="4210526" y="806704"/>
            <a:ext cx="5694236" cy="5798185"/>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401002" y="3226816"/>
            <a:ext cx="2807018" cy="3726423"/>
          </a:xfrm>
        </p:spPr>
        <p:txBody>
          <a:bodyPr lIns="91440" rIns="91440">
            <a:normAutofit/>
          </a:bodyPr>
          <a:lstStyle>
            <a:lvl1pPr marL="0" indent="0">
              <a:buNone/>
              <a:defRPr sz="1654">
                <a:solidFill>
                  <a:srgbClr val="FFFFFF"/>
                </a:solidFill>
              </a:defRPr>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lt-LT" smtClean="0"/>
              <a:t>Redaguoti šablono teksto stilius</a:t>
            </a:r>
          </a:p>
        </p:txBody>
      </p:sp>
      <p:sp>
        <p:nvSpPr>
          <p:cNvPr id="5" name="Date Placeholder 4"/>
          <p:cNvSpPr>
            <a:spLocks noGrp="1"/>
          </p:cNvSpPr>
          <p:nvPr>
            <p:ph type="dt" sz="half" idx="10"/>
          </p:nvPr>
        </p:nvSpPr>
        <p:spPr>
          <a:xfrm>
            <a:off x="408293" y="7123709"/>
            <a:ext cx="2296652" cy="402652"/>
          </a:xfrm>
        </p:spPr>
        <p:txBody>
          <a:bodyPr/>
          <a:lstStyle>
            <a:lvl1pPr algn="l">
              <a:defRPr/>
            </a:lvl1pPr>
          </a:lstStyle>
          <a:p>
            <a:fld id="{1D8BD707-D9CF-40AE-B4C6-C98DA3205C09}" type="datetimeFigureOut">
              <a:rPr lang="en-US" smtClean="0"/>
              <a:pPr/>
              <a:t>7/3/2024</a:t>
            </a:fld>
            <a:endParaRPr lang="en-US"/>
          </a:p>
        </p:txBody>
      </p:sp>
      <p:sp>
        <p:nvSpPr>
          <p:cNvPr id="6" name="Footer Placeholder 5"/>
          <p:cNvSpPr>
            <a:spLocks noGrp="1"/>
          </p:cNvSpPr>
          <p:nvPr>
            <p:ph type="ftr" sz="quarter" idx="11"/>
          </p:nvPr>
        </p:nvSpPr>
        <p:spPr>
          <a:xfrm>
            <a:off x="4210526" y="7123709"/>
            <a:ext cx="4076859" cy="402652"/>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F15528-21DE-4FAA-801E-634DDDAF4B2B}" type="slidenum">
              <a:rPr lang="lt-LT" smtClean="0"/>
              <a:pPr/>
              <a:t>‹#›</a:t>
            </a:fld>
            <a:endParaRPr lang="lt-LT"/>
          </a:p>
        </p:txBody>
      </p:sp>
    </p:spTree>
    <p:extLst>
      <p:ext uri="{BB962C8B-B14F-4D97-AF65-F5344CB8AC3E}">
        <p14:creationId xmlns:p14="http://schemas.microsoft.com/office/powerpoint/2010/main" val="25391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5462058"/>
            <a:ext cx="10690616" cy="210079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20236"/>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62406" y="5596509"/>
            <a:ext cx="8870510" cy="907542"/>
          </a:xfrm>
        </p:spPr>
        <p:txBody>
          <a:bodyPr tIns="0" bIns="0" anchor="b">
            <a:noAutofit/>
          </a:bodyPr>
          <a:lstStyle>
            <a:lvl1pPr>
              <a:defRPr sz="3970" b="0">
                <a:solidFill>
                  <a:srgbClr val="FFFFFF"/>
                </a:solidFill>
              </a:defRPr>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15" y="0"/>
            <a:ext cx="10693387" cy="5420237"/>
          </a:xfrm>
          <a:solidFill>
            <a:schemeClr val="bg2">
              <a:lumMod val="90000"/>
            </a:schemeClr>
          </a:solidFill>
        </p:spPr>
        <p:txBody>
          <a:bodyPr lIns="457200" tIns="457200" anchor="t"/>
          <a:lstStyle>
            <a:lvl1pPr marL="0" indent="0">
              <a:buNone/>
              <a:defRPr sz="3529"/>
            </a:lvl1pPr>
            <a:lvl2pPr marL="504200" indent="0">
              <a:buNone/>
              <a:defRPr sz="3088"/>
            </a:lvl2pPr>
            <a:lvl3pPr marL="1008400" indent="0">
              <a:buNone/>
              <a:defRPr sz="2647"/>
            </a:lvl3pPr>
            <a:lvl4pPr marL="1512600" indent="0">
              <a:buNone/>
              <a:defRPr sz="2206"/>
            </a:lvl4pPr>
            <a:lvl5pPr marL="2016801" indent="0">
              <a:buNone/>
              <a:defRPr sz="2206"/>
            </a:lvl5pPr>
            <a:lvl6pPr marL="2521001" indent="0">
              <a:buNone/>
              <a:defRPr sz="2206"/>
            </a:lvl6pPr>
            <a:lvl7pPr marL="3025201" indent="0">
              <a:buNone/>
              <a:defRPr sz="2206"/>
            </a:lvl7pPr>
            <a:lvl8pPr marL="3529401" indent="0">
              <a:buNone/>
              <a:defRPr sz="2206"/>
            </a:lvl8pPr>
            <a:lvl9pPr marL="4033601" indent="0">
              <a:buNone/>
              <a:defRPr sz="2206"/>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962406" y="6514135"/>
            <a:ext cx="8875522" cy="655447"/>
          </a:xfrm>
        </p:spPr>
        <p:txBody>
          <a:bodyPr lIns="91440" tIns="0" rIns="91440" bIns="0">
            <a:normAutofit/>
          </a:bodyPr>
          <a:lstStyle>
            <a:lvl1pPr marL="0" indent="0">
              <a:spcBef>
                <a:spcPts val="0"/>
              </a:spcBef>
              <a:spcAft>
                <a:spcPts val="662"/>
              </a:spcAft>
              <a:buNone/>
              <a:defRPr sz="1654">
                <a:solidFill>
                  <a:srgbClr val="FFFFFF"/>
                </a:solidFill>
              </a:defRPr>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1D8BD707-D9CF-40AE-B4C6-C98DA3205C09}" type="datetimeFigureOut">
              <a:rPr lang="en-US" smtClean="0"/>
              <a:pPr/>
              <a:t>7/3/2024</a:t>
            </a:fld>
            <a:endParaRPr lang="en-US"/>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F15528-21DE-4FAA-801E-634DDDAF4B2B}" type="slidenum">
              <a:rPr lang="lt-LT" smtClean="0"/>
              <a:pPr/>
              <a:t>‹#›</a:t>
            </a:fld>
            <a:endParaRPr lang="lt-LT"/>
          </a:p>
        </p:txBody>
      </p:sp>
    </p:spTree>
    <p:extLst>
      <p:ext uri="{BB962C8B-B14F-4D97-AF65-F5344CB8AC3E}">
        <p14:creationId xmlns:p14="http://schemas.microsoft.com/office/powerpoint/2010/main" val="2674707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8660"/>
            <a:ext cx="10693401"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985342"/>
            <a:ext cx="10693401" cy="727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62406" y="316061"/>
            <a:ext cx="8822055" cy="1599863"/>
          </a:xfrm>
          <a:prstGeom prst="rect">
            <a:avLst/>
          </a:prstGeom>
        </p:spPr>
        <p:txBody>
          <a:bodyPr vert="horz" lIns="91440" tIns="45720" rIns="91440" bIns="45720" rtlCol="0" anchor="b">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962405" y="2035434"/>
            <a:ext cx="8822056" cy="4436872"/>
          </a:xfrm>
          <a:prstGeom prst="rect">
            <a:avLst/>
          </a:prstGeom>
        </p:spPr>
        <p:txBody>
          <a:bodyPr vert="horz" lIns="0" tIns="45720" rIns="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962408" y="7123709"/>
            <a:ext cx="2168387" cy="402652"/>
          </a:xfrm>
          <a:prstGeom prst="rect">
            <a:avLst/>
          </a:prstGeom>
        </p:spPr>
        <p:txBody>
          <a:bodyPr vert="horz" lIns="91440" tIns="45720" rIns="91440" bIns="45720" rtlCol="0" anchor="ctr"/>
          <a:lstStyle>
            <a:lvl1pPr algn="l">
              <a:defRPr sz="993">
                <a:solidFill>
                  <a:srgbClr val="FFFFFF"/>
                </a:solidFill>
              </a:defRPr>
            </a:lvl1pPr>
          </a:lstStyle>
          <a:p>
            <a:fld id="{1D8BD707-D9CF-40AE-B4C6-C98DA3205C09}" type="datetimeFigureOut">
              <a:rPr lang="en-US" smtClean="0"/>
              <a:pPr/>
              <a:t>7/3/2024</a:t>
            </a:fld>
            <a:endParaRPr lang="en-US"/>
          </a:p>
        </p:txBody>
      </p:sp>
      <p:sp>
        <p:nvSpPr>
          <p:cNvPr id="5" name="Footer Placeholder 4"/>
          <p:cNvSpPr>
            <a:spLocks noGrp="1"/>
          </p:cNvSpPr>
          <p:nvPr>
            <p:ph type="ftr" sz="quarter" idx="3"/>
          </p:nvPr>
        </p:nvSpPr>
        <p:spPr>
          <a:xfrm>
            <a:off x="3233092" y="7123709"/>
            <a:ext cx="4230001" cy="402652"/>
          </a:xfrm>
          <a:prstGeom prst="rect">
            <a:avLst/>
          </a:prstGeom>
        </p:spPr>
        <p:txBody>
          <a:bodyPr vert="horz" lIns="91440" tIns="45720" rIns="91440" bIns="45720" rtlCol="0" anchor="ctr"/>
          <a:lstStyle>
            <a:lvl1pPr algn="ctr">
              <a:defRPr sz="993"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8683528" y="7123709"/>
            <a:ext cx="1150756" cy="402652"/>
          </a:xfrm>
          <a:prstGeom prst="rect">
            <a:avLst/>
          </a:prstGeom>
        </p:spPr>
        <p:txBody>
          <a:bodyPr vert="horz" lIns="91440" tIns="45720" rIns="91440" bIns="45720" rtlCol="0" anchor="ctr"/>
          <a:lstStyle>
            <a:lvl1pPr algn="r">
              <a:defRPr sz="1158">
                <a:solidFill>
                  <a:srgbClr val="FFFFFF"/>
                </a:solidFill>
              </a:defRPr>
            </a:lvl1pPr>
          </a:lstStyle>
          <a:p>
            <a:fld id="{B6F15528-21DE-4FAA-801E-634DDDAF4B2B}" type="slidenum">
              <a:rPr lang="lt-LT" smtClean="0"/>
              <a:pPr/>
              <a:t>‹#›</a:t>
            </a:fld>
            <a:endParaRPr lang="lt-LT"/>
          </a:p>
        </p:txBody>
      </p:sp>
      <p:cxnSp>
        <p:nvCxnSpPr>
          <p:cNvPr id="10" name="Straight Connector 9"/>
          <p:cNvCxnSpPr/>
          <p:nvPr/>
        </p:nvCxnSpPr>
        <p:spPr>
          <a:xfrm>
            <a:off x="1046827" y="1916457"/>
            <a:ext cx="874185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9865401"/>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txStyles>
    <p:titleStyle>
      <a:lvl1pPr algn="l" defTabSz="1008400" rtl="0" eaLnBrk="1" latinLnBrk="0" hangingPunct="1">
        <a:lnSpc>
          <a:spcPct val="85000"/>
        </a:lnSpc>
        <a:spcBef>
          <a:spcPct val="0"/>
        </a:spcBef>
        <a:buNone/>
        <a:defRPr sz="5293" kern="1200" spc="-55" baseline="0">
          <a:solidFill>
            <a:schemeClr val="tx1">
              <a:lumMod val="75000"/>
              <a:lumOff val="25000"/>
            </a:schemeClr>
          </a:solidFill>
          <a:latin typeface="+mj-lt"/>
          <a:ea typeface="+mj-ea"/>
          <a:cs typeface="+mj-cs"/>
        </a:defRPr>
      </a:lvl1pPr>
    </p:titleStyle>
    <p:bodyStyle>
      <a:lvl1pPr marL="100840" indent="-100840" algn="l" defTabSz="1008400" rtl="0" eaLnBrk="1" latinLnBrk="0" hangingPunct="1">
        <a:lnSpc>
          <a:spcPct val="90000"/>
        </a:lnSpc>
        <a:spcBef>
          <a:spcPts val="1323"/>
        </a:spcBef>
        <a:spcAft>
          <a:spcPts val="221"/>
        </a:spcAft>
        <a:buClr>
          <a:schemeClr val="accent1"/>
        </a:buClr>
        <a:buSzPct val="100000"/>
        <a:buFont typeface="Calibri" panose="020F0502020204030204" pitchFamily="34" charset="0"/>
        <a:buChar char=" "/>
        <a:defRPr sz="2206" kern="1200">
          <a:solidFill>
            <a:schemeClr val="tx1">
              <a:lumMod val="75000"/>
              <a:lumOff val="25000"/>
            </a:schemeClr>
          </a:solidFill>
          <a:latin typeface="+mn-lt"/>
          <a:ea typeface="+mn-ea"/>
          <a:cs typeface="+mn-cs"/>
        </a:defRPr>
      </a:lvl1pPr>
      <a:lvl2pPr marL="423528" indent="-201680" algn="l" defTabSz="1008400" rtl="0" eaLnBrk="1" latinLnBrk="0" hangingPunct="1">
        <a:lnSpc>
          <a:spcPct val="90000"/>
        </a:lnSpc>
        <a:spcBef>
          <a:spcPts val="221"/>
        </a:spcBef>
        <a:spcAft>
          <a:spcPts val="441"/>
        </a:spcAft>
        <a:buClr>
          <a:schemeClr val="accent1"/>
        </a:buClr>
        <a:buFont typeface="Calibri" pitchFamily="34" charset="0"/>
        <a:buChar char="◦"/>
        <a:defRPr sz="1985" kern="1200">
          <a:solidFill>
            <a:schemeClr val="tx1">
              <a:lumMod val="75000"/>
              <a:lumOff val="25000"/>
            </a:schemeClr>
          </a:solidFill>
          <a:latin typeface="+mn-lt"/>
          <a:ea typeface="+mn-ea"/>
          <a:cs typeface="+mn-cs"/>
        </a:defRPr>
      </a:lvl2pPr>
      <a:lvl3pPr marL="62520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3pPr>
      <a:lvl4pPr marL="82688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4pPr>
      <a:lvl5pPr marL="102856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5pPr>
      <a:lvl6pPr marL="121308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6pPr>
      <a:lvl7pPr marL="143364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7pPr>
      <a:lvl8pPr marL="165420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8pPr>
      <a:lvl9pPr marL="187476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9pPr>
    </p:bodyStyle>
    <p:otherStyle>
      <a:defPPr>
        <a:defRPr lang="en-US"/>
      </a:defPPr>
      <a:lvl1pPr marL="0" algn="l" defTabSz="1008400" rtl="0" eaLnBrk="1" latinLnBrk="0" hangingPunct="1">
        <a:defRPr sz="1985" kern="1200">
          <a:solidFill>
            <a:schemeClr val="tx1"/>
          </a:solidFill>
          <a:latin typeface="+mn-lt"/>
          <a:ea typeface="+mn-ea"/>
          <a:cs typeface="+mn-cs"/>
        </a:defRPr>
      </a:lvl1pPr>
      <a:lvl2pPr marL="504200" algn="l" defTabSz="1008400" rtl="0" eaLnBrk="1" latinLnBrk="0" hangingPunct="1">
        <a:defRPr sz="1985" kern="1200">
          <a:solidFill>
            <a:schemeClr val="tx1"/>
          </a:solidFill>
          <a:latin typeface="+mn-lt"/>
          <a:ea typeface="+mn-ea"/>
          <a:cs typeface="+mn-cs"/>
        </a:defRPr>
      </a:lvl2pPr>
      <a:lvl3pPr marL="1008400" algn="l" defTabSz="1008400" rtl="0" eaLnBrk="1" latinLnBrk="0" hangingPunct="1">
        <a:defRPr sz="1985" kern="1200">
          <a:solidFill>
            <a:schemeClr val="tx1"/>
          </a:solidFill>
          <a:latin typeface="+mn-lt"/>
          <a:ea typeface="+mn-ea"/>
          <a:cs typeface="+mn-cs"/>
        </a:defRPr>
      </a:lvl3pPr>
      <a:lvl4pPr marL="1512600" algn="l" defTabSz="1008400" rtl="0" eaLnBrk="1" latinLnBrk="0" hangingPunct="1">
        <a:defRPr sz="1985" kern="1200">
          <a:solidFill>
            <a:schemeClr val="tx1"/>
          </a:solidFill>
          <a:latin typeface="+mn-lt"/>
          <a:ea typeface="+mn-ea"/>
          <a:cs typeface="+mn-cs"/>
        </a:defRPr>
      </a:lvl4pPr>
      <a:lvl5pPr marL="2016801" algn="l" defTabSz="1008400" rtl="0" eaLnBrk="1" latinLnBrk="0" hangingPunct="1">
        <a:defRPr sz="1985" kern="1200">
          <a:solidFill>
            <a:schemeClr val="tx1"/>
          </a:solidFill>
          <a:latin typeface="+mn-lt"/>
          <a:ea typeface="+mn-ea"/>
          <a:cs typeface="+mn-cs"/>
        </a:defRPr>
      </a:lvl5pPr>
      <a:lvl6pPr marL="2521001" algn="l" defTabSz="1008400" rtl="0" eaLnBrk="1" latinLnBrk="0" hangingPunct="1">
        <a:defRPr sz="1985" kern="1200">
          <a:solidFill>
            <a:schemeClr val="tx1"/>
          </a:solidFill>
          <a:latin typeface="+mn-lt"/>
          <a:ea typeface="+mn-ea"/>
          <a:cs typeface="+mn-cs"/>
        </a:defRPr>
      </a:lvl6pPr>
      <a:lvl7pPr marL="3025201" algn="l" defTabSz="1008400" rtl="0" eaLnBrk="1" latinLnBrk="0" hangingPunct="1">
        <a:defRPr sz="1985" kern="1200">
          <a:solidFill>
            <a:schemeClr val="tx1"/>
          </a:solidFill>
          <a:latin typeface="+mn-lt"/>
          <a:ea typeface="+mn-ea"/>
          <a:cs typeface="+mn-cs"/>
        </a:defRPr>
      </a:lvl7pPr>
      <a:lvl8pPr marL="3529401" algn="l" defTabSz="1008400" rtl="0" eaLnBrk="1" latinLnBrk="0" hangingPunct="1">
        <a:defRPr sz="1985" kern="1200">
          <a:solidFill>
            <a:schemeClr val="tx1"/>
          </a:solidFill>
          <a:latin typeface="+mn-lt"/>
          <a:ea typeface="+mn-ea"/>
          <a:cs typeface="+mn-cs"/>
        </a:defRPr>
      </a:lvl8pPr>
      <a:lvl9pPr marL="4033601" algn="l" defTabSz="1008400"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33619" y="6777"/>
            <a:ext cx="11251001" cy="7549299"/>
          </a:xfrm>
          <a:custGeom>
            <a:avLst/>
            <a:gdLst/>
            <a:ahLst/>
            <a:cxnLst/>
            <a:rect l="l" t="t" r="r" b="b"/>
            <a:pathLst>
              <a:path w="10692765" h="6014084">
                <a:moveTo>
                  <a:pt x="0" y="0"/>
                </a:moveTo>
                <a:lnTo>
                  <a:pt x="10692384" y="0"/>
                </a:lnTo>
                <a:lnTo>
                  <a:pt x="10692384" y="6013703"/>
                </a:lnTo>
                <a:lnTo>
                  <a:pt x="0" y="6013703"/>
                </a:lnTo>
                <a:lnTo>
                  <a:pt x="0" y="0"/>
                </a:lnTo>
                <a:close/>
              </a:path>
            </a:pathLst>
          </a:custGeom>
          <a:ln w="10668">
            <a:solidFill>
              <a:srgbClr val="2F528E"/>
            </a:solidFill>
          </a:ln>
        </p:spPr>
        <p:txBody>
          <a:bodyPr wrap="square" lIns="0" tIns="0" rIns="0" bIns="0" rtlCol="0"/>
          <a:lstStyle/>
          <a:p>
            <a:endParaRPr dirty="0"/>
          </a:p>
        </p:txBody>
      </p:sp>
      <p:sp>
        <p:nvSpPr>
          <p:cNvPr id="11" name="object 11"/>
          <p:cNvSpPr txBox="1"/>
          <p:nvPr/>
        </p:nvSpPr>
        <p:spPr>
          <a:xfrm>
            <a:off x="7327900" y="5400159"/>
            <a:ext cx="3097208" cy="382156"/>
          </a:xfrm>
          <a:prstGeom prst="rect">
            <a:avLst/>
          </a:prstGeom>
        </p:spPr>
        <p:txBody>
          <a:bodyPr vert="horz" wrap="square" lIns="0" tIns="12700" rIns="0" bIns="0" rtlCol="0">
            <a:spAutoFit/>
          </a:bodyPr>
          <a:lstStyle/>
          <a:p>
            <a:pPr marL="12700">
              <a:lnSpc>
                <a:spcPct val="100000"/>
              </a:lnSpc>
              <a:spcBef>
                <a:spcPts val="100"/>
              </a:spcBef>
            </a:pPr>
            <a:r>
              <a:rPr sz="2400" dirty="0" smtClean="0">
                <a:latin typeface="Calibri"/>
                <a:cs typeface="Calibri"/>
              </a:rPr>
              <a:t>202</a:t>
            </a:r>
            <a:r>
              <a:rPr lang="lt-LT" sz="2400" dirty="0" smtClean="0">
                <a:latin typeface="Calibri"/>
                <a:cs typeface="Calibri"/>
              </a:rPr>
              <a:t>4</a:t>
            </a:r>
            <a:r>
              <a:rPr sz="2400" spc="-60" dirty="0" smtClean="0">
                <a:latin typeface="Calibri"/>
                <a:cs typeface="Calibri"/>
              </a:rPr>
              <a:t> </a:t>
            </a:r>
            <a:r>
              <a:rPr sz="2400" spc="-5" dirty="0">
                <a:latin typeface="Calibri"/>
                <a:cs typeface="Calibri"/>
              </a:rPr>
              <a:t>metų</a:t>
            </a:r>
            <a:r>
              <a:rPr sz="2400" spc="-30" dirty="0">
                <a:latin typeface="Calibri"/>
                <a:cs typeface="Calibri"/>
              </a:rPr>
              <a:t> </a:t>
            </a:r>
            <a:r>
              <a:rPr sz="2400" spc="-5" dirty="0">
                <a:latin typeface="Calibri"/>
                <a:cs typeface="Calibri"/>
              </a:rPr>
              <a:t>įsivertinimas</a:t>
            </a:r>
            <a:endParaRPr sz="2400" dirty="0">
              <a:latin typeface="Calibri"/>
              <a:cs typeface="Calibri"/>
            </a:endParaRPr>
          </a:p>
        </p:txBody>
      </p:sp>
      <p:sp>
        <p:nvSpPr>
          <p:cNvPr id="5" name="TextBox 4"/>
          <p:cNvSpPr txBox="1"/>
          <p:nvPr/>
        </p:nvSpPr>
        <p:spPr>
          <a:xfrm>
            <a:off x="1231900" y="944612"/>
            <a:ext cx="8305800" cy="738664"/>
          </a:xfrm>
          <a:prstGeom prst="rect">
            <a:avLst/>
          </a:prstGeom>
          <a:noFill/>
        </p:spPr>
        <p:txBody>
          <a:bodyPr wrap="square" rtlCol="0">
            <a:spAutoFit/>
          </a:bodyPr>
          <a:lstStyle/>
          <a:p>
            <a:pPr marL="245110" lvl="0" algn="ctr">
              <a:lnSpc>
                <a:spcPct val="150000"/>
              </a:lnSpc>
              <a:spcBef>
                <a:spcPts val="600"/>
              </a:spcBef>
              <a:spcAft>
                <a:spcPts val="600"/>
              </a:spcAft>
            </a:pPr>
            <a:r>
              <a:rPr lang="lt-LT" sz="2800" dirty="0" smtClean="0">
                <a:solidFill>
                  <a:prstClr val="black"/>
                </a:solidFill>
                <a:latin typeface="Times New Roman" panose="02020603050405020304" pitchFamily="18" charset="0"/>
                <a:cs typeface="Times New Roman" panose="02020603050405020304" pitchFamily="18" charset="0"/>
              </a:rPr>
              <a:t>Maišiagalos kun. Juzefo </a:t>
            </a:r>
            <a:r>
              <a:rPr lang="lt-LT" sz="2800" dirty="0" err="1" smtClean="0">
                <a:solidFill>
                  <a:prstClr val="black"/>
                </a:solidFill>
                <a:latin typeface="Times New Roman" panose="02020603050405020304" pitchFamily="18" charset="0"/>
                <a:cs typeface="Times New Roman" panose="02020603050405020304" pitchFamily="18" charset="0"/>
              </a:rPr>
              <a:t>Obrembskio</a:t>
            </a:r>
            <a:r>
              <a:rPr lang="lt-LT" sz="2800" dirty="0" smtClean="0">
                <a:solidFill>
                  <a:prstClr val="black"/>
                </a:solidFill>
                <a:latin typeface="Times New Roman" panose="02020603050405020304" pitchFamily="18" charset="0"/>
                <a:cs typeface="Times New Roman" panose="02020603050405020304" pitchFamily="18" charset="0"/>
              </a:rPr>
              <a:t> gimnazijos</a:t>
            </a:r>
            <a:endParaRPr lang="lt-LT" sz="2800" dirty="0">
              <a:solidFill>
                <a:prstClr val="black"/>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8470900" y="6115197"/>
            <a:ext cx="3352799" cy="369332"/>
          </a:xfrm>
          <a:prstGeom prst="rect">
            <a:avLst/>
          </a:prstGeom>
          <a:noFill/>
        </p:spPr>
        <p:txBody>
          <a:bodyPr wrap="square" rtlCol="0">
            <a:spAutoFit/>
          </a:bodyPr>
          <a:lstStyle/>
          <a:p>
            <a:r>
              <a:rPr lang="lt-LT" dirty="0" smtClean="0"/>
              <a:t>Parengė VKĮ grupė</a:t>
            </a:r>
            <a:endParaRPr lang="lt-LT" dirty="0"/>
          </a:p>
        </p:txBody>
      </p:sp>
      <p:sp>
        <p:nvSpPr>
          <p:cNvPr id="2" name="TextBox 1"/>
          <p:cNvSpPr txBox="1"/>
          <p:nvPr/>
        </p:nvSpPr>
        <p:spPr>
          <a:xfrm>
            <a:off x="1308100" y="2333625"/>
            <a:ext cx="7772400" cy="1920719"/>
          </a:xfrm>
          <a:prstGeom prst="rect">
            <a:avLst/>
          </a:prstGeom>
          <a:noFill/>
        </p:spPr>
        <p:txBody>
          <a:bodyPr wrap="square" rtlCol="0">
            <a:spAutoFit/>
          </a:bodyPr>
          <a:lstStyle/>
          <a:p>
            <a:pPr marL="245110" lvl="0" algn="ctr">
              <a:lnSpc>
                <a:spcPct val="150000"/>
              </a:lnSpc>
              <a:spcBef>
                <a:spcPts val="600"/>
              </a:spcBef>
              <a:spcAft>
                <a:spcPts val="600"/>
              </a:spcAft>
            </a:pPr>
            <a:r>
              <a:rPr lang="lt-LT" sz="4400" dirty="0">
                <a:solidFill>
                  <a:prstClr val="black"/>
                </a:solidFill>
                <a:latin typeface="Times New Roman" panose="02020603050405020304" pitchFamily="18" charset="0"/>
                <a:cs typeface="Times New Roman" panose="02020603050405020304" pitchFamily="18" charset="0"/>
              </a:rPr>
              <a:t>PLAČIOJO ĮSIVERTINIMO </a:t>
            </a:r>
            <a:r>
              <a:rPr lang="lt-LT" sz="4000" dirty="0">
                <a:solidFill>
                  <a:prstClr val="black"/>
                </a:solidFill>
                <a:latin typeface="Times New Roman" panose="02020603050405020304" pitchFamily="18" charset="0"/>
                <a:cs typeface="Times New Roman" panose="02020603050405020304" pitchFamily="18" charset="0"/>
              </a:rPr>
              <a:t>REZULTATAI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lt-LT" sz="4800" dirty="0" smtClean="0">
                <a:latin typeface="+mj-lt"/>
                <a:cs typeface="Times New Roman" panose="02020603050405020304" pitchFamily="18" charset="0"/>
              </a:rPr>
              <a:t>tėvai</a:t>
            </a:r>
            <a:r>
              <a:rPr lang="pl-PL" sz="4800"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393701" y="2028825"/>
          <a:ext cx="10058399" cy="5059680"/>
        </p:xfrm>
        <a:graphic>
          <a:graphicData uri="http://schemas.openxmlformats.org/drawingml/2006/table">
            <a:tbl>
              <a:tblPr firstRow="1" bandRow="1">
                <a:tableStyleId>{5C22544A-7EE6-4342-B048-85BDC9FD1C3A}</a:tableStyleId>
              </a:tblPr>
              <a:tblGrid>
                <a:gridCol w="657024">
                  <a:extLst>
                    <a:ext uri="{9D8B030D-6E8A-4147-A177-3AD203B41FA5}">
                      <a16:colId xmlns:a16="http://schemas.microsoft.com/office/drawing/2014/main" val="1531879371"/>
                    </a:ext>
                  </a:extLst>
                </a:gridCol>
                <a:gridCol w="4571902">
                  <a:extLst>
                    <a:ext uri="{9D8B030D-6E8A-4147-A177-3AD203B41FA5}">
                      <a16:colId xmlns:a16="http://schemas.microsoft.com/office/drawing/2014/main" val="1703439232"/>
                    </a:ext>
                  </a:extLst>
                </a:gridCol>
                <a:gridCol w="714673">
                  <a:extLst>
                    <a:ext uri="{9D8B030D-6E8A-4147-A177-3AD203B41FA5}">
                      <a16:colId xmlns:a16="http://schemas.microsoft.com/office/drawing/2014/main" val="20002"/>
                    </a:ext>
                  </a:extLst>
                </a:gridCol>
                <a:gridCol w="914400">
                  <a:extLst>
                    <a:ext uri="{9D8B030D-6E8A-4147-A177-3AD203B41FA5}">
                      <a16:colId xmlns:a16="http://schemas.microsoft.com/office/drawing/2014/main" val="1479651258"/>
                    </a:ext>
                  </a:extLst>
                </a:gridCol>
                <a:gridCol w="990600">
                  <a:extLst>
                    <a:ext uri="{9D8B030D-6E8A-4147-A177-3AD203B41FA5}">
                      <a16:colId xmlns:a16="http://schemas.microsoft.com/office/drawing/2014/main" val="3425510100"/>
                    </a:ext>
                  </a:extLst>
                </a:gridCol>
                <a:gridCol w="2209800">
                  <a:extLst>
                    <a:ext uri="{9D8B030D-6E8A-4147-A177-3AD203B41FA5}">
                      <a16:colId xmlns:a16="http://schemas.microsoft.com/office/drawing/2014/main" val="2183819651"/>
                    </a:ext>
                  </a:extLst>
                </a:gridCol>
              </a:tblGrid>
              <a:tr h="627167">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baseline="0" dirty="0" smtClean="0">
                          <a:solidFill>
                            <a:schemeClr val="tx1"/>
                          </a:solidFill>
                          <a:latin typeface="Times New Roman" panose="02020603050405020304" pitchFamily="18" charset="0"/>
                          <a:cs typeface="Times New Roman" panose="02020603050405020304" pitchFamily="18" charset="0"/>
                        </a:rPr>
                        <a:t> </a:t>
                      </a: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656933">
                <a:tc>
                  <a:txBody>
                    <a:bodyPr/>
                    <a:lstStyle/>
                    <a:p>
                      <a:pPr marL="0" indent="0">
                        <a:buFont typeface="+mj-lt"/>
                        <a:buNone/>
                      </a:pPr>
                      <a:r>
                        <a:rPr lang="lt-LT" smtClean="0"/>
                        <a:t>1.</a:t>
                      </a:r>
                      <a:endParaRPr lang="lt-LT" dirty="0"/>
                    </a:p>
                  </a:txBody>
                  <a:tcPr/>
                </a:tc>
                <a:tc>
                  <a:txBody>
                    <a:bodyPr/>
                    <a:lstStyle/>
                    <a:p>
                      <a:r>
                        <a:rPr lang="lt-LT" sz="1800" dirty="0">
                          <a:latin typeface="Times New Roman" pitchFamily="18" charset="0"/>
                          <a:cs typeface="Times New Roman" pitchFamily="18" charset="0"/>
                        </a:rPr>
                        <a:t>Mano vaikas mokykloje jaučiasi gerai.</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87,6</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232</a:t>
                      </a:r>
                    </a:p>
                  </a:txBody>
                  <a:tcPr/>
                </a:tc>
                <a:tc>
                  <a:txBody>
                    <a:bodyPr/>
                    <a:lstStyle/>
                    <a:p>
                      <a:r>
                        <a:rPr lang="lt-LT" sz="1800" dirty="0">
                          <a:latin typeface="Times New Roman" pitchFamily="18" charset="0"/>
                          <a:cs typeface="Times New Roman" pitchFamily="18" charset="0"/>
                        </a:rPr>
                        <a:t>Santykiai ir mokinių savijauta</a:t>
                      </a:r>
                    </a:p>
                  </a:txBody>
                  <a:tcPr/>
                </a:tc>
                <a:extLst>
                  <a:ext uri="{0D108BD9-81ED-4DB2-BD59-A6C34878D82A}">
                    <a16:rowId xmlns:a16="http://schemas.microsoft.com/office/drawing/2014/main" val="1676124251"/>
                  </a:ext>
                </a:extLst>
              </a:tr>
              <a:tr h="561526">
                <a:tc>
                  <a:txBody>
                    <a:bodyPr/>
                    <a:lstStyle/>
                    <a:p>
                      <a:pPr marL="0" indent="0">
                        <a:buFont typeface="+mj-lt"/>
                        <a:buNone/>
                      </a:pPr>
                      <a:r>
                        <a:rPr lang="en-US" dirty="0" smtClean="0"/>
                        <a:t>2.</a:t>
                      </a:r>
                      <a:endParaRPr lang="lt-LT" dirty="0"/>
                    </a:p>
                  </a:txBody>
                  <a:tcPr/>
                </a:tc>
                <a:tc>
                  <a:txBody>
                    <a:bodyPr/>
                    <a:lstStyle/>
                    <a:p>
                      <a:r>
                        <a:rPr lang="lt-LT" sz="1800" dirty="0">
                          <a:latin typeface="Times New Roman" pitchFamily="18" charset="0"/>
                          <a:cs typeface="Times New Roman" pitchFamily="18" charset="0"/>
                        </a:rPr>
                        <a:t>Mano vaikas laikosi mokyklos taisyklių.</a:t>
                      </a:r>
                    </a:p>
                  </a:txBody>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91,7</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232</a:t>
                      </a:r>
                    </a:p>
                  </a:txBody>
                  <a:tcPr/>
                </a:tc>
                <a:tc>
                  <a:txBody>
                    <a:bodyPr/>
                    <a:lstStyle/>
                    <a:p>
                      <a:r>
                        <a:rPr lang="lt-LT" sz="1800" dirty="0">
                          <a:latin typeface="Times New Roman" pitchFamily="18" charset="0"/>
                          <a:cs typeface="Times New Roman" pitchFamily="18" charset="0"/>
                        </a:rPr>
                        <a:t>Darbinga tvarka</a:t>
                      </a:r>
                    </a:p>
                  </a:txBody>
                  <a:tcPr/>
                </a:tc>
                <a:extLst>
                  <a:ext uri="{0D108BD9-81ED-4DB2-BD59-A6C34878D82A}">
                    <a16:rowId xmlns:a16="http://schemas.microsoft.com/office/drawing/2014/main" val="1298763858"/>
                  </a:ext>
                </a:extLst>
              </a:tr>
              <a:tr h="745174">
                <a:tc>
                  <a:txBody>
                    <a:bodyPr/>
                    <a:lstStyle/>
                    <a:p>
                      <a:pPr marL="0" indent="0">
                        <a:buFont typeface="+mj-lt"/>
                        <a:buNone/>
                      </a:pPr>
                      <a:r>
                        <a:rPr lang="en-US" dirty="0" smtClean="0"/>
                        <a:t>3.</a:t>
                      </a:r>
                      <a:endParaRPr lang="lt-LT" dirty="0"/>
                    </a:p>
                  </a:txBody>
                  <a:tcPr>
                    <a:solidFill>
                      <a:srgbClr val="FFFF00"/>
                    </a:solidFill>
                  </a:tcPr>
                </a:tc>
                <a:tc>
                  <a:txBody>
                    <a:bodyPr/>
                    <a:lstStyle/>
                    <a:p>
                      <a:r>
                        <a:rPr lang="lt-LT" sz="1800" dirty="0">
                          <a:latin typeface="Times New Roman" pitchFamily="18" charset="0"/>
                          <a:cs typeface="Times New Roman" pitchFamily="18" charset="0"/>
                        </a:rPr>
                        <a:t>Man aiškūs mano vaiko pažangos ir pasiekimų įvertinimai.</a:t>
                      </a:r>
                    </a:p>
                  </a:txBody>
                  <a:tcPr>
                    <a:solidFill>
                      <a:srgbClr val="FFFF00"/>
                    </a:solidFill>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smtClean="0">
                          <a:latin typeface="Times New Roman" pitchFamily="18" charset="0"/>
                          <a:cs typeface="Times New Roman" pitchFamily="18" charset="0"/>
                        </a:rPr>
                        <a:t>93,8</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a:latin typeface="Times New Roman" pitchFamily="18" charset="0"/>
                          <a:cs typeface="Times New Roman" pitchFamily="18" charset="0"/>
                        </a:rPr>
                        <a:t>241</a:t>
                      </a:r>
                    </a:p>
                  </a:txBody>
                  <a:tcPr>
                    <a:solidFill>
                      <a:srgbClr val="FFFF00"/>
                    </a:solidFill>
                  </a:tcPr>
                </a:tc>
                <a:tc>
                  <a:txBody>
                    <a:bodyPr/>
                    <a:lstStyle/>
                    <a:p>
                      <a:r>
                        <a:rPr lang="lt-LT" sz="1800" dirty="0">
                          <a:latin typeface="Times New Roman" pitchFamily="18" charset="0"/>
                          <a:cs typeface="Times New Roman" pitchFamily="18" charset="0"/>
                        </a:rPr>
                        <a:t>Vertinimo kriterijų aiškumas</a:t>
                      </a:r>
                    </a:p>
                  </a:txBody>
                  <a:tcPr>
                    <a:solidFill>
                      <a:srgbClr val="FFFF00"/>
                    </a:solidFill>
                  </a:tcPr>
                </a:tc>
                <a:extLst>
                  <a:ext uri="{0D108BD9-81ED-4DB2-BD59-A6C34878D82A}">
                    <a16:rowId xmlns:a16="http://schemas.microsoft.com/office/drawing/2014/main" val="4006755031"/>
                  </a:ext>
                </a:extLst>
              </a:tr>
              <a:tr h="914400">
                <a:tc>
                  <a:txBody>
                    <a:bodyPr/>
                    <a:lstStyle/>
                    <a:p>
                      <a:pPr marL="0" indent="0">
                        <a:buFont typeface="+mj-lt"/>
                        <a:buNone/>
                      </a:pPr>
                      <a:r>
                        <a:rPr lang="en-US" dirty="0" smtClean="0"/>
                        <a:t>4.</a:t>
                      </a:r>
                      <a:endParaRPr lang="lt-LT" dirty="0"/>
                    </a:p>
                  </a:txBody>
                  <a:tcPr/>
                </a:tc>
                <a:tc>
                  <a:txBody>
                    <a:bodyPr/>
                    <a:lstStyle/>
                    <a:p>
                      <a:r>
                        <a:rPr lang="lt-LT" sz="1800" dirty="0">
                          <a:latin typeface="Times New Roman" pitchFamily="18" charset="0"/>
                          <a:cs typeface="Times New Roman" pitchFamily="18" charset="0"/>
                        </a:rPr>
                        <a:t>Mokytojai vaikus vertina įvairiais būdais: pažymiais, kaupiamaisiais balais, pagyrimais, komentarais raštų...</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87,5</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241</a:t>
                      </a:r>
                    </a:p>
                  </a:txBody>
                  <a:tcPr/>
                </a:tc>
                <a:tc>
                  <a:txBody>
                    <a:bodyPr/>
                    <a:lstStyle/>
                    <a:p>
                      <a:r>
                        <a:rPr lang="lt-LT" sz="1800" dirty="0">
                          <a:latin typeface="Times New Roman" pitchFamily="18" charset="0"/>
                          <a:cs typeface="Times New Roman" pitchFamily="18" charset="0"/>
                        </a:rPr>
                        <a:t>Vertinimo įvairovė</a:t>
                      </a:r>
                    </a:p>
                  </a:txBody>
                  <a:tcPr/>
                </a:tc>
                <a:extLst>
                  <a:ext uri="{0D108BD9-81ED-4DB2-BD59-A6C34878D82A}">
                    <a16:rowId xmlns:a16="http://schemas.microsoft.com/office/drawing/2014/main" val="2443739675"/>
                  </a:ext>
                </a:extLst>
              </a:tr>
              <a:tr h="914400">
                <a:tc>
                  <a:txBody>
                    <a:bodyPr/>
                    <a:lstStyle/>
                    <a:p>
                      <a:pPr marL="0" indent="0">
                        <a:buFont typeface="+mj-lt"/>
                        <a:buNone/>
                      </a:pPr>
                      <a:r>
                        <a:rPr lang="en-US" dirty="0" smtClean="0"/>
                        <a:t>5.</a:t>
                      </a:r>
                      <a:endParaRPr lang="lt-LT" dirty="0"/>
                    </a:p>
                  </a:txBody>
                  <a:tcPr/>
                </a:tc>
                <a:tc>
                  <a:txBody>
                    <a:bodyPr/>
                    <a:lstStyle/>
                    <a:p>
                      <a:r>
                        <a:rPr lang="lt-LT" sz="1800" dirty="0">
                          <a:latin typeface="Times New Roman" pitchFamily="18" charset="0"/>
                          <a:cs typeface="Times New Roman" pitchFamily="18" charset="0"/>
                        </a:rPr>
                        <a:t>Mokytojų pastebėjimai apie mano vaiko mokymąsi padeda jam siekti geresnių rezultatų.</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75,1</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241</a:t>
                      </a:r>
                    </a:p>
                  </a:txBody>
                  <a:tcPr/>
                </a:tc>
                <a:tc>
                  <a:txBody>
                    <a:bodyPr/>
                    <a:lstStyle/>
                    <a:p>
                      <a:r>
                        <a:rPr lang="lt-LT" sz="1800" dirty="0">
                          <a:latin typeface="Times New Roman" pitchFamily="18" charset="0"/>
                          <a:cs typeface="Times New Roman" pitchFamily="18" charset="0"/>
                        </a:rPr>
                        <a:t>Pažangą skatinantis grįžtamasis ryšys</a:t>
                      </a:r>
                    </a:p>
                  </a:txBody>
                  <a:tcPr/>
                </a:tc>
                <a:extLst>
                  <a:ext uri="{0D108BD9-81ED-4DB2-BD59-A6C34878D82A}">
                    <a16:rowId xmlns:a16="http://schemas.microsoft.com/office/drawing/2014/main" val="529043022"/>
                  </a:ext>
                </a:extLst>
              </a:tr>
              <a:tr h="640080">
                <a:tc>
                  <a:txBody>
                    <a:bodyPr/>
                    <a:lstStyle/>
                    <a:p>
                      <a:pPr marL="0" indent="0">
                        <a:buFont typeface="+mj-lt"/>
                        <a:buNone/>
                      </a:pPr>
                      <a:r>
                        <a:rPr lang="en-US" dirty="0" smtClean="0"/>
                        <a:t>6. </a:t>
                      </a:r>
                      <a:endParaRPr lang="lt-LT" dirty="0"/>
                    </a:p>
                  </a:txBody>
                  <a:tcPr/>
                </a:tc>
                <a:tc>
                  <a:txBody>
                    <a:bodyPr/>
                    <a:lstStyle/>
                    <a:p>
                      <a:r>
                        <a:rPr lang="lt-LT" sz="1800" dirty="0">
                          <a:latin typeface="Times New Roman" pitchFamily="18" charset="0"/>
                          <a:cs typeface="Times New Roman" pitchFamily="18" charset="0"/>
                        </a:rPr>
                        <a:t>Mano vaikas įsivertina savo mokymosi sėmės ir iššūkius. </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83,4</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242</a:t>
                      </a:r>
                    </a:p>
                  </a:txBody>
                  <a:tcPr/>
                </a:tc>
                <a:tc>
                  <a:txBody>
                    <a:bodyPr/>
                    <a:lstStyle/>
                    <a:p>
                      <a:r>
                        <a:rPr lang="lt-LT" sz="1800" dirty="0">
                          <a:latin typeface="Times New Roman" pitchFamily="18" charset="0"/>
                          <a:cs typeface="Times New Roman" pitchFamily="18" charset="0"/>
                        </a:rPr>
                        <a:t>Įsivertinimas kaip savivoka</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t</a:t>
            </a:r>
            <a:r>
              <a:rPr lang="lt-LT" sz="4400" i="1" dirty="0" err="1" smtClean="0">
                <a:latin typeface="+mj-lt"/>
                <a:cs typeface="Times New Roman" panose="02020603050405020304" pitchFamily="18" charset="0"/>
              </a:rPr>
              <a:t>ėvai</a:t>
            </a:r>
            <a:r>
              <a:rPr lang="pl-PL" sz="4400" i="1"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241301" y="2028825"/>
          <a:ext cx="10210799" cy="4598515"/>
        </p:xfrm>
        <a:graphic>
          <a:graphicData uri="http://schemas.openxmlformats.org/drawingml/2006/table">
            <a:tbl>
              <a:tblPr firstRow="1" bandRow="1">
                <a:tableStyleId>{5C22544A-7EE6-4342-B048-85BDC9FD1C3A}</a:tableStyleId>
              </a:tblPr>
              <a:tblGrid>
                <a:gridCol w="666979">
                  <a:extLst>
                    <a:ext uri="{9D8B030D-6E8A-4147-A177-3AD203B41FA5}">
                      <a16:colId xmlns:a16="http://schemas.microsoft.com/office/drawing/2014/main" val="1531879371"/>
                    </a:ext>
                  </a:extLst>
                </a:gridCol>
                <a:gridCol w="4641175">
                  <a:extLst>
                    <a:ext uri="{9D8B030D-6E8A-4147-A177-3AD203B41FA5}">
                      <a16:colId xmlns:a16="http://schemas.microsoft.com/office/drawing/2014/main" val="1703439232"/>
                    </a:ext>
                  </a:extLst>
                </a:gridCol>
                <a:gridCol w="743140">
                  <a:extLst>
                    <a:ext uri="{9D8B030D-6E8A-4147-A177-3AD203B41FA5}">
                      <a16:colId xmlns:a16="http://schemas.microsoft.com/office/drawing/2014/main" val="20002"/>
                    </a:ext>
                  </a:extLst>
                </a:gridCol>
                <a:gridCol w="654850">
                  <a:extLst>
                    <a:ext uri="{9D8B030D-6E8A-4147-A177-3AD203B41FA5}">
                      <a16:colId xmlns:a16="http://schemas.microsoft.com/office/drawing/2014/main" val="1479651258"/>
                    </a:ext>
                  </a:extLst>
                </a:gridCol>
                <a:gridCol w="1018654">
                  <a:extLst>
                    <a:ext uri="{9D8B030D-6E8A-4147-A177-3AD203B41FA5}">
                      <a16:colId xmlns:a16="http://schemas.microsoft.com/office/drawing/2014/main" val="3425510100"/>
                    </a:ext>
                  </a:extLst>
                </a:gridCol>
                <a:gridCol w="2486001">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smtClean="0"/>
                        <a:t>1.</a:t>
                      </a:r>
                      <a:endParaRPr lang="lt-LT" dirty="0"/>
                    </a:p>
                  </a:txBody>
                  <a:tcPr/>
                </a:tc>
                <a:tc>
                  <a:txBody>
                    <a:bodyPr/>
                    <a:lstStyle/>
                    <a:p>
                      <a:r>
                        <a:rPr lang="lt-LT" sz="1800" dirty="0">
                          <a:latin typeface="Times New Roman" pitchFamily="18" charset="0"/>
                          <a:cs typeface="Times New Roman" pitchFamily="18" charset="0"/>
                        </a:rPr>
                        <a:t>Mokykloje vyksta įvairios netradicinės pamokos: integruotos, projektinės ir kt.</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pl-PL" sz="1800" dirty="0" smtClean="0">
                          <a:latin typeface="Times New Roman" pitchFamily="18" charset="0"/>
                          <a:cs typeface="Times New Roman" pitchFamily="18" charset="0"/>
                        </a:rPr>
                        <a:t> </a:t>
                      </a:r>
                      <a:r>
                        <a:rPr lang="lt-LT" sz="1800" dirty="0">
                          <a:latin typeface="Times New Roman" pitchFamily="18" charset="0"/>
                          <a:cs typeface="Times New Roman" pitchFamily="18" charset="0"/>
                        </a:rPr>
                        <a:t>89,6</a:t>
                      </a:r>
                    </a:p>
                  </a:txBody>
                  <a:tcPr/>
                </a:tc>
                <a:tc>
                  <a:txBody>
                    <a:bodyPr/>
                    <a:lstStyle/>
                    <a:p>
                      <a:r>
                        <a:rPr lang="lt-LT" sz="1800" dirty="0">
                          <a:latin typeface="Times New Roman" pitchFamily="18" charset="0"/>
                          <a:cs typeface="Times New Roman" pitchFamily="18" charset="0"/>
                        </a:rPr>
                        <a:t>232</a:t>
                      </a:r>
                    </a:p>
                  </a:txBody>
                  <a:tcPr/>
                </a:tc>
                <a:tc>
                  <a:txBody>
                    <a:bodyPr/>
                    <a:lstStyle/>
                    <a:p>
                      <a:r>
                        <a:rPr lang="lt-LT" sz="1800" dirty="0">
                          <a:latin typeface="Times New Roman" pitchFamily="18" charset="0"/>
                          <a:cs typeface="Times New Roman" pitchFamily="18" charset="0"/>
                        </a:rPr>
                        <a:t>Veiklos, įvykiai ir nuotykiai</a:t>
                      </a:r>
                    </a:p>
                  </a:txBody>
                  <a:tcPr/>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r>
                        <a:rPr lang="lt-LT" sz="1800" dirty="0">
                          <a:latin typeface="Times New Roman" pitchFamily="18" charset="0"/>
                          <a:cs typeface="Times New Roman" pitchFamily="18" charset="0"/>
                        </a:rPr>
                        <a:t>Mes žinome, į ką mokykloje gali kreiptis mūsų vaikas, iškilus sunkumų.</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81,3</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213</a:t>
                      </a:r>
                    </a:p>
                  </a:txBody>
                  <a:tcPr/>
                </a:tc>
                <a:tc>
                  <a:txBody>
                    <a:bodyPr/>
                    <a:lstStyle/>
                    <a:p>
                      <a:r>
                        <a:rPr lang="lt-LT" sz="1800" dirty="0">
                          <a:latin typeface="Times New Roman" pitchFamily="18" charset="0"/>
                          <a:cs typeface="Times New Roman" pitchFamily="18" charset="0"/>
                        </a:rPr>
                        <a:t>Pagalba mokiniui</a:t>
                      </a:r>
                    </a:p>
                  </a:txBody>
                  <a:tcPr/>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tc>
                <a:tc>
                  <a:txBody>
                    <a:bodyPr/>
                    <a:lstStyle/>
                    <a:p>
                      <a:r>
                        <a:rPr lang="lt-LT" sz="1800" dirty="0">
                          <a:latin typeface="Times New Roman" pitchFamily="18" charset="0"/>
                          <a:cs typeface="Times New Roman" pitchFamily="18" charset="0"/>
                        </a:rPr>
                        <a:t>Mano vaikas pamokose laikosi susitarimų dėl drausmės ir tvarkos.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89,6</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232</a:t>
                      </a:r>
                    </a:p>
                  </a:txBody>
                  <a:tcPr/>
                </a:tc>
                <a:tc>
                  <a:txBody>
                    <a:bodyPr/>
                    <a:lstStyle/>
                    <a:p>
                      <a:r>
                        <a:rPr lang="lt-LT" sz="1800" dirty="0">
                          <a:latin typeface="Times New Roman" pitchFamily="18" charset="0"/>
                          <a:cs typeface="Times New Roman" pitchFamily="18" charset="0"/>
                        </a:rPr>
                        <a:t>Darbinga tvarka</a:t>
                      </a:r>
                    </a:p>
                  </a:txBody>
                  <a:tcPr/>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r>
                        <a:rPr lang="lt-LT" sz="1800" dirty="0">
                          <a:latin typeface="Times New Roman" pitchFamily="18" charset="0"/>
                          <a:cs typeface="Times New Roman" pitchFamily="18" charset="0"/>
                        </a:rPr>
                        <a:t>Mano vaikas žino, kaip pasiekti geriausių mokymosi rezultatų.</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83,4</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241</a:t>
                      </a:r>
                    </a:p>
                  </a:txBody>
                  <a:tcPr/>
                </a:tc>
                <a:tc>
                  <a:txBody>
                    <a:bodyPr/>
                    <a:lstStyle/>
                    <a:p>
                      <a:r>
                        <a:rPr lang="lt-LT" sz="1800" dirty="0">
                          <a:latin typeface="Times New Roman" pitchFamily="18" charset="0"/>
                          <a:cs typeface="Times New Roman" pitchFamily="18" charset="0"/>
                        </a:rPr>
                        <a:t>Vertinimo kriterijų aiškumas</a:t>
                      </a:r>
                    </a:p>
                  </a:txBody>
                  <a:tcPr/>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solidFill>
                      <a:srgbClr val="FFFF00"/>
                    </a:solidFill>
                  </a:tcPr>
                </a:tc>
                <a:tc>
                  <a:txBody>
                    <a:bodyPr/>
                    <a:lstStyle/>
                    <a:p>
                      <a:r>
                        <a:rPr lang="lt-LT" sz="1800" dirty="0">
                          <a:latin typeface="Times New Roman" pitchFamily="18" charset="0"/>
                          <a:cs typeface="Times New Roman" pitchFamily="18" charset="0"/>
                        </a:rPr>
                        <a:t>Mano vaikui patinka mokytis kartu su kitais mokiniais.</a:t>
                      </a:r>
                    </a:p>
                  </a:txBody>
                  <a:tcPr>
                    <a:solidFill>
                      <a:srgbClr val="FFFF00"/>
                    </a:solidFill>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smtClean="0">
                          <a:latin typeface="Times New Roman" pitchFamily="18" charset="0"/>
                          <a:cs typeface="Times New Roman" pitchFamily="18" charset="0"/>
                        </a:rPr>
                        <a:t>95,9</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a:latin typeface="Times New Roman" pitchFamily="18" charset="0"/>
                          <a:cs typeface="Times New Roman" pitchFamily="18" charset="0"/>
                        </a:rPr>
                        <a:t>231</a:t>
                      </a:r>
                    </a:p>
                  </a:txBody>
                  <a:tcPr>
                    <a:solidFill>
                      <a:srgbClr val="FFFF00"/>
                    </a:solidFill>
                  </a:tcPr>
                </a:tc>
                <a:tc>
                  <a:txBody>
                    <a:bodyPr/>
                    <a:lstStyle/>
                    <a:p>
                      <a:r>
                        <a:rPr lang="lt-LT" sz="1800" dirty="0">
                          <a:latin typeface="Times New Roman" pitchFamily="18" charset="0"/>
                          <a:cs typeface="Times New Roman" pitchFamily="18" charset="0"/>
                        </a:rPr>
                        <a:t>Mokymosi socialumas</a:t>
                      </a:r>
                    </a:p>
                  </a:txBody>
                  <a:tcPr>
                    <a:solidFill>
                      <a:srgbClr val="FFFF00"/>
                    </a:solidFill>
                  </a:tcPr>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tc>
                <a:tc>
                  <a:txBody>
                    <a:bodyPr/>
                    <a:lstStyle/>
                    <a:p>
                      <a:r>
                        <a:rPr lang="lt-LT" sz="1800" dirty="0">
                          <a:latin typeface="Times New Roman" pitchFamily="18" charset="0"/>
                          <a:cs typeface="Times New Roman" pitchFamily="18" charset="0"/>
                        </a:rPr>
                        <a:t>Mano vaikas padeda mokytis kitiems.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83,4</a:t>
                      </a:r>
                      <a:endParaRPr lang="lt-LT" sz="1800" dirty="0">
                        <a:latin typeface="Times New Roman" pitchFamily="18" charset="0"/>
                        <a:cs typeface="Times New Roman" pitchFamily="18" charset="0"/>
                      </a:endParaRPr>
                    </a:p>
                  </a:txBody>
                  <a:tcPr/>
                </a:tc>
                <a:tc>
                  <a:txBody>
                    <a:bodyPr/>
                    <a:lstStyle/>
                    <a:p>
                      <a:r>
                        <a:rPr lang="lt-LT" sz="1800" dirty="0">
                          <a:latin typeface="Times New Roman" pitchFamily="18" charset="0"/>
                          <a:cs typeface="Times New Roman" pitchFamily="18" charset="0"/>
                        </a:rPr>
                        <a:t>232</a:t>
                      </a:r>
                    </a:p>
                  </a:txBody>
                  <a:tcPr/>
                </a:tc>
                <a:tc>
                  <a:txBody>
                    <a:bodyPr/>
                    <a:lstStyle/>
                    <a:p>
                      <a:r>
                        <a:rPr lang="lt-LT" sz="1800" dirty="0">
                          <a:latin typeface="Times New Roman" pitchFamily="18" charset="0"/>
                          <a:cs typeface="Times New Roman" pitchFamily="18" charset="0"/>
                        </a:rPr>
                        <a:t>Santykiai ir </a:t>
                      </a:r>
                      <a:r>
                        <a:rPr lang="lt-LT" sz="1800" dirty="0" smtClean="0">
                          <a:latin typeface="Times New Roman" pitchFamily="18" charset="0"/>
                          <a:cs typeface="Times New Roman" pitchFamily="18" charset="0"/>
                        </a:rPr>
                        <a:t>kinių </a:t>
                      </a:r>
                      <a:r>
                        <a:rPr lang="lt-LT" sz="1800" dirty="0">
                          <a:latin typeface="Times New Roman" pitchFamily="18" charset="0"/>
                          <a:cs typeface="Times New Roman" pitchFamily="18" charset="0"/>
                        </a:rPr>
                        <a:t>savijauta</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mokytojai</a:t>
            </a:r>
            <a:r>
              <a:rPr lang="pl-PL" sz="4400" i="1"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600451044"/>
              </p:ext>
            </p:extLst>
          </p:nvPr>
        </p:nvGraphicFramePr>
        <p:xfrm>
          <a:off x="241300" y="1952625"/>
          <a:ext cx="10286999" cy="4295850"/>
        </p:xfrm>
        <a:graphic>
          <a:graphicData uri="http://schemas.openxmlformats.org/drawingml/2006/table">
            <a:tbl>
              <a:tblPr firstRow="1" bandRow="1">
                <a:tableStyleId>{5C22544A-7EE6-4342-B048-85BDC9FD1C3A}</a:tableStyleId>
              </a:tblPr>
              <a:tblGrid>
                <a:gridCol w="726868">
                  <a:extLst>
                    <a:ext uri="{9D8B030D-6E8A-4147-A177-3AD203B41FA5}">
                      <a16:colId xmlns:a16="http://schemas.microsoft.com/office/drawing/2014/main" val="1531879371"/>
                    </a:ext>
                  </a:extLst>
                </a:gridCol>
                <a:gridCol w="5333690">
                  <a:extLst>
                    <a:ext uri="{9D8B030D-6E8A-4147-A177-3AD203B41FA5}">
                      <a16:colId xmlns:a16="http://schemas.microsoft.com/office/drawing/2014/main" val="1703439232"/>
                    </a:ext>
                  </a:extLst>
                </a:gridCol>
                <a:gridCol w="1000126">
                  <a:extLst>
                    <a:ext uri="{9D8B030D-6E8A-4147-A177-3AD203B41FA5}">
                      <a16:colId xmlns:a16="http://schemas.microsoft.com/office/drawing/2014/main" val="1479651258"/>
                    </a:ext>
                  </a:extLst>
                </a:gridCol>
                <a:gridCol w="956930">
                  <a:extLst>
                    <a:ext uri="{9D8B030D-6E8A-4147-A177-3AD203B41FA5}">
                      <a16:colId xmlns:a16="http://schemas.microsoft.com/office/drawing/2014/main" val="3425510100"/>
                    </a:ext>
                  </a:extLst>
                </a:gridCol>
                <a:gridCol w="2269385">
                  <a:extLst>
                    <a:ext uri="{9D8B030D-6E8A-4147-A177-3AD203B41FA5}">
                      <a16:colId xmlns:a16="http://schemas.microsoft.com/office/drawing/2014/main" val="2183819651"/>
                    </a:ext>
                  </a:extLst>
                </a:gridCol>
              </a:tblGrid>
              <a:tr h="671724">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b="1" spc="10" dirty="0" smtClean="0">
                          <a:solidFill>
                            <a:schemeClr val="tx1"/>
                          </a:solidFill>
                          <a:latin typeface="Times New Roman" panose="02020603050405020304" pitchFamily="18" charset="0"/>
                          <a:cs typeface="Times New Roman" panose="02020603050405020304" pitchFamily="18" charset="0"/>
                        </a:rPr>
                        <a:t>3-4</a:t>
                      </a:r>
                      <a:r>
                        <a:rPr lang="lt-LT" sz="1400" b="1" spc="-60" baseline="0" dirty="0" smtClean="0">
                          <a:solidFill>
                            <a:schemeClr val="tx1"/>
                          </a:solidFill>
                          <a:latin typeface="Times New Roman" panose="02020603050405020304" pitchFamily="18" charset="0"/>
                          <a:cs typeface="Times New Roman" panose="02020603050405020304" pitchFamily="18" charset="0"/>
                        </a:rPr>
                        <a:t> lygis</a:t>
                      </a:r>
                      <a:r>
                        <a:rPr lang="lt-LT" sz="1400" b="1" dirty="0" smtClean="0">
                          <a:solidFill>
                            <a:schemeClr val="tx1"/>
                          </a:solidFill>
                          <a:latin typeface="Times New Roman" panose="02020603050405020304" pitchFamily="18" charset="0"/>
                          <a:cs typeface="Times New Roman" panose="02020603050405020304" pitchFamily="18" charset="0"/>
                        </a:rPr>
                        <a:t>/</a:t>
                      </a:r>
                      <a:r>
                        <a:rPr lang="pl-PL" sz="1400" b="1" baseline="0" dirty="0" smtClean="0">
                          <a:solidFill>
                            <a:schemeClr val="tx1"/>
                          </a:solidFill>
                          <a:latin typeface="Times New Roman" panose="02020603050405020304" pitchFamily="18" charset="0"/>
                          <a:cs typeface="Times New Roman" panose="02020603050405020304" pitchFamily="18" charset="0"/>
                        </a:rPr>
                        <a:t> </a:t>
                      </a: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623676">
                <a:tc>
                  <a:txBody>
                    <a:bodyPr/>
                    <a:lstStyle/>
                    <a:p>
                      <a:pPr marL="0" indent="0">
                        <a:buFont typeface="+mj-lt"/>
                        <a:buNone/>
                      </a:pPr>
                      <a:r>
                        <a:rPr lang="lt-LT" smtClean="0"/>
                        <a:t>1.</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Planuodamas pamokas aš keliu</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pamokos uždavinius, aiškiai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nusakančius, ko mokiniai turi išmokti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pamokoje</a:t>
                      </a:r>
                    </a:p>
                  </a:txBody>
                  <a:tcPr marL="0" marR="0" marT="1270" marB="0"/>
                </a:tc>
                <a:tc>
                  <a:txBody>
                    <a:bodyPr/>
                    <a:lstStyle/>
                    <a:p>
                      <a:pPr algn="ctr"/>
                      <a:r>
                        <a:rPr lang="lt-LT" sz="1800" dirty="0" smtClean="0">
                          <a:latin typeface="Times New Roman" panose="02020603050405020304" pitchFamily="18" charset="0"/>
                          <a:cs typeface="Times New Roman" panose="02020603050405020304" pitchFamily="18" charset="0"/>
                        </a:rPr>
                        <a:t>82,1</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Pagrįstumas</a:t>
                      </a:r>
                      <a:r>
                        <a:rPr lang="lt-LT" sz="1800" baseline="0" dirty="0" smtClean="0">
                          <a:solidFill>
                            <a:schemeClr val="tx1"/>
                          </a:solidFill>
                          <a:latin typeface="Times New Roman" panose="02020603050405020304" pitchFamily="18" charset="0"/>
                          <a:cs typeface="Times New Roman" panose="02020603050405020304" pitchFamily="18" charset="0"/>
                        </a:rPr>
                        <a:t> ir sąryšingumas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76124251"/>
                  </a:ext>
                </a:extLst>
              </a:tr>
              <a:tr h="609600">
                <a:tc>
                  <a:txBody>
                    <a:bodyPr/>
                    <a:lstStyle/>
                    <a:p>
                      <a:pPr marL="0" indent="0">
                        <a:buFont typeface="+mj-lt"/>
                        <a:buNone/>
                      </a:pPr>
                      <a:r>
                        <a:rPr lang="en-US" dirty="0" smtClean="0"/>
                        <a:t>2.</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Formuluodamas pamokos uždavinius</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aš visada atsižvelgiu į mokinių patirtį,</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individualias mokymosi...</a:t>
                      </a: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82,1</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marL="52386"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211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err="1" smtClean="0">
                          <a:latin typeface="Times New Roman" panose="02020603050405020304" pitchFamily="18" charset="0"/>
                          <a:cs typeface="Times New Roman" panose="02020603050405020304" pitchFamily="18" charset="0"/>
                        </a:rPr>
                        <a:t>Kontekstualumas</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98763858"/>
                  </a:ext>
                </a:extLst>
              </a:tr>
              <a:tr h="685800">
                <a:tc>
                  <a:txBody>
                    <a:bodyPr/>
                    <a:lstStyle/>
                    <a:p>
                      <a:pPr marL="0" indent="0">
                        <a:buFont typeface="+mj-lt"/>
                        <a:buNone/>
                      </a:pPr>
                      <a:r>
                        <a:rPr lang="en-US" dirty="0" smtClean="0"/>
                        <a:t>3.</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Mokyklos ugdymo plane yra aptarta/</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numatyta galimybė organizuoti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integruotas pamokas, projektus</a:t>
                      </a:r>
                    </a:p>
                  </a:txBody>
                  <a:tcPr marL="0" marR="0" marT="3175" marB="0"/>
                </a:tc>
                <a:tc>
                  <a:txBody>
                    <a:bodyPr/>
                    <a:lstStyle/>
                    <a:p>
                      <a:pPr marL="294640" algn="l">
                        <a:lnSpc>
                          <a:spcPct val="100000"/>
                        </a:lnSpc>
                        <a:spcBef>
                          <a:spcPts val="25"/>
                        </a:spcBef>
                      </a:pPr>
                      <a:r>
                        <a:rPr lang="lt-LT" sz="1800" dirty="0" smtClean="0">
                          <a:latin typeface="Times New Roman" panose="02020603050405020304" pitchFamily="18" charset="0"/>
                          <a:cs typeface="Times New Roman" panose="02020603050405020304" pitchFamily="18" charset="0"/>
                        </a:rPr>
                        <a:t>82,1</a:t>
                      </a:r>
                      <a:endParaRPr lang="lt-LT"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212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0" indent="0" defTabSz="914400" eaLnBrk="1" fontAlgn="auto" latinLnBrk="0" hangingPunct="1">
                        <a:lnSpc>
                          <a:spcPct val="100000"/>
                        </a:lnSpc>
                        <a:spcBef>
                          <a:spcPts val="10"/>
                        </a:spcBef>
                        <a:spcAft>
                          <a:spcPts val="0"/>
                        </a:spcAft>
                        <a:buClrTx/>
                        <a:buSzTx/>
                        <a:buFontTx/>
                        <a:buNone/>
                        <a:tabLst/>
                        <a:defRPr/>
                      </a:pPr>
                      <a:r>
                        <a:rPr lang="lt-LT" sz="1800" noProof="0" dirty="0" smtClean="0">
                          <a:solidFill>
                            <a:schemeClr val="tx1"/>
                          </a:solidFill>
                          <a:latin typeface="Times New Roman" panose="02020603050405020304" pitchFamily="18" charset="0"/>
                          <a:cs typeface="Times New Roman" panose="02020603050405020304" pitchFamily="18" charset="0"/>
                        </a:rPr>
                        <a:t>Planų naudingumas</a:t>
                      </a:r>
                    </a:p>
                  </a:txBody>
                  <a:tcPr marL="0" marR="0" marT="1270" marB="0"/>
                </a:tc>
                <a:extLst>
                  <a:ext uri="{0D108BD9-81ED-4DB2-BD59-A6C34878D82A}">
                    <a16:rowId xmlns:a16="http://schemas.microsoft.com/office/drawing/2014/main" val="4006755031"/>
                  </a:ext>
                </a:extLst>
              </a:tr>
              <a:tr h="542822">
                <a:tc>
                  <a:txBody>
                    <a:bodyPr/>
                    <a:lstStyle/>
                    <a:p>
                      <a:pPr marL="0" indent="0">
                        <a:buFont typeface="+mj-lt"/>
                        <a:buNone/>
                      </a:pPr>
                      <a:r>
                        <a:rPr lang="en-US" dirty="0" smtClean="0"/>
                        <a:t>4.</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Planuodamas pamokas aš atsižvelgiu į</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mokinių ugdymosi poreikius</a:t>
                      </a:r>
                    </a:p>
                  </a:txBody>
                  <a:tcPr marL="0" marR="0" marT="3175" marB="0">
                    <a:solidFill>
                      <a:srgbClr val="FFFF00"/>
                    </a:solidFill>
                  </a:tcPr>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85,7</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212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marL="91440" marR="0" indent="0" defTabSz="914400" eaLnBrk="1" fontAlgn="auto" latinLnBrk="0" hangingPunct="1">
                        <a:lnSpc>
                          <a:spcPct val="100000"/>
                        </a:lnSpc>
                        <a:spcBef>
                          <a:spcPts val="10"/>
                        </a:spcBef>
                        <a:spcAft>
                          <a:spcPts val="0"/>
                        </a:spcAft>
                        <a:buClrTx/>
                        <a:buSzTx/>
                        <a:buFontTx/>
                        <a:buNone/>
                        <a:tabLst/>
                        <a:defRPr/>
                      </a:pPr>
                      <a:r>
                        <a:rPr lang="lt-LT" sz="1800" noProof="0" dirty="0" smtClean="0">
                          <a:solidFill>
                            <a:schemeClr val="tx1"/>
                          </a:solidFill>
                          <a:latin typeface="Times New Roman" panose="02020603050405020304" pitchFamily="18" charset="0"/>
                          <a:cs typeface="Times New Roman" panose="02020603050405020304" pitchFamily="18" charset="0"/>
                        </a:rPr>
                        <a:t>Tvarkaraščių</a:t>
                      </a:r>
                      <a:r>
                        <a:rPr lang="lt-LT" sz="1800" baseline="0" noProof="0" dirty="0" smtClean="0">
                          <a:solidFill>
                            <a:schemeClr val="tx1"/>
                          </a:solidFill>
                          <a:latin typeface="Times New Roman" panose="02020603050405020304" pitchFamily="18" charset="0"/>
                          <a:cs typeface="Times New Roman" panose="02020603050405020304" pitchFamily="18" charset="0"/>
                        </a:rPr>
                        <a:t> patogumas mokiniams</a:t>
                      </a:r>
                      <a:endParaRPr lang="lt-LT" sz="18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extLst>
                  <a:ext uri="{0D108BD9-81ED-4DB2-BD59-A6C34878D82A}">
                    <a16:rowId xmlns:a16="http://schemas.microsoft.com/office/drawing/2014/main" val="2443739675"/>
                  </a:ext>
                </a:extLst>
              </a:tr>
              <a:tr h="514985">
                <a:tc>
                  <a:txBody>
                    <a:bodyPr/>
                    <a:lstStyle/>
                    <a:p>
                      <a:pPr marL="0" indent="0">
                        <a:buFont typeface="+mj-lt"/>
                        <a:buNone/>
                      </a:pPr>
                      <a:r>
                        <a:rPr lang="en-US" dirty="0" smtClean="0"/>
                        <a:t>5.</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Aš moku reikiamu metu palaikyti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mokinį, sustiprinti jo pasitikėjimą ir</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savigarbą</a:t>
                      </a: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82,1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221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Tikėjimas mokinio galiomis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r h="601420">
                <a:tc>
                  <a:txBody>
                    <a:bodyPr/>
                    <a:lstStyle/>
                    <a:p>
                      <a:pPr marL="0" indent="0">
                        <a:buFont typeface="+mj-lt"/>
                        <a:buNone/>
                      </a:pPr>
                      <a:r>
                        <a:rPr lang="en-US" dirty="0" smtClean="0"/>
                        <a:t>6. </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Aš mokau mokinius spręsti realias</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problemas</a:t>
                      </a: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82,1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221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Mokymosi įprasminimas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mokytojai</a:t>
            </a:r>
            <a:r>
              <a:rPr lang="pl-PL" sz="4400" i="1"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622300" y="1952625"/>
          <a:ext cx="9829800" cy="3528961"/>
        </p:xfrm>
        <a:graphic>
          <a:graphicData uri="http://schemas.openxmlformats.org/drawingml/2006/table">
            <a:tbl>
              <a:tblPr firstRow="1" bandRow="1">
                <a:tableStyleId>{5C22544A-7EE6-4342-B048-85BDC9FD1C3A}</a:tableStyleId>
              </a:tblPr>
              <a:tblGrid>
                <a:gridCol w="694563">
                  <a:extLst>
                    <a:ext uri="{9D8B030D-6E8A-4147-A177-3AD203B41FA5}">
                      <a16:colId xmlns:a16="http://schemas.microsoft.com/office/drawing/2014/main" val="1531879371"/>
                    </a:ext>
                  </a:extLst>
                </a:gridCol>
                <a:gridCol w="5096637">
                  <a:extLst>
                    <a:ext uri="{9D8B030D-6E8A-4147-A177-3AD203B41FA5}">
                      <a16:colId xmlns:a16="http://schemas.microsoft.com/office/drawing/2014/main" val="1703439232"/>
                    </a:ext>
                  </a:extLst>
                </a:gridCol>
                <a:gridCol w="914400">
                  <a:extLst>
                    <a:ext uri="{9D8B030D-6E8A-4147-A177-3AD203B41FA5}">
                      <a16:colId xmlns:a16="http://schemas.microsoft.com/office/drawing/2014/main" val="1479651258"/>
                    </a:ext>
                  </a:extLst>
                </a:gridCol>
                <a:gridCol w="955676">
                  <a:extLst>
                    <a:ext uri="{9D8B030D-6E8A-4147-A177-3AD203B41FA5}">
                      <a16:colId xmlns:a16="http://schemas.microsoft.com/office/drawing/2014/main" val="3425510100"/>
                    </a:ext>
                  </a:extLst>
                </a:gridCol>
                <a:gridCol w="2168524">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b="1" spc="10" dirty="0" smtClean="0">
                          <a:solidFill>
                            <a:schemeClr val="tx1"/>
                          </a:solidFill>
                          <a:latin typeface="Times New Roman" panose="02020603050405020304" pitchFamily="18" charset="0"/>
                          <a:cs typeface="Times New Roman" panose="02020603050405020304" pitchFamily="18" charset="0"/>
                        </a:rPr>
                        <a:t>3-4</a:t>
                      </a:r>
                      <a:r>
                        <a:rPr lang="lt-LT" sz="1400" b="1" spc="-60" baseline="0" dirty="0" smtClean="0">
                          <a:solidFill>
                            <a:schemeClr val="tx1"/>
                          </a:solidFill>
                          <a:latin typeface="Times New Roman" panose="02020603050405020304" pitchFamily="18" charset="0"/>
                          <a:cs typeface="Times New Roman" panose="02020603050405020304" pitchFamily="18" charset="0"/>
                        </a:rPr>
                        <a:t> lygis</a:t>
                      </a:r>
                      <a:r>
                        <a:rPr lang="lt-LT" sz="1400" b="1" dirty="0" smtClean="0">
                          <a:solidFill>
                            <a:schemeClr val="tx1"/>
                          </a:solidFill>
                          <a:latin typeface="Times New Roman" panose="02020603050405020304" pitchFamily="18" charset="0"/>
                          <a:cs typeface="Times New Roman" panose="02020603050405020304" pitchFamily="18" charset="0"/>
                        </a:rPr>
                        <a:t>/</a:t>
                      </a:r>
                      <a:r>
                        <a:rPr lang="pl-PL" sz="1400" b="1" baseline="0" dirty="0" smtClean="0">
                          <a:solidFill>
                            <a:schemeClr val="tx1"/>
                          </a:solidFill>
                          <a:latin typeface="Times New Roman" panose="02020603050405020304" pitchFamily="18" charset="0"/>
                          <a:cs typeface="Times New Roman" panose="02020603050405020304" pitchFamily="18" charset="0"/>
                        </a:rPr>
                        <a:t> </a:t>
                      </a: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smtClean="0"/>
                        <a:t>1.</a:t>
                      </a:r>
                      <a:endParaRPr lang="lt-LT" dirty="0"/>
                    </a:p>
                  </a:txBody>
                  <a:tcPr/>
                </a:tc>
                <a:tc>
                  <a:txBody>
                    <a:bodyPr/>
                    <a:lstStyle/>
                    <a:p>
                      <a:r>
                        <a:rPr lang="fi-FI" sz="1800" dirty="0" err="1" smtClean="0">
                          <a:latin typeface="Times New Roman" panose="02020603050405020304" pitchFamily="18" charset="0"/>
                          <a:cs typeface="Times New Roman" panose="02020603050405020304" pitchFamily="18" charset="0"/>
                        </a:rPr>
                        <a:t>Mokiniai</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žino</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kokios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pažangos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turi</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siekti</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lt-LT" sz="1800" dirty="0" smtClean="0">
                          <a:latin typeface="Times New Roman" panose="02020603050405020304" pitchFamily="18" charset="0"/>
                          <a:cs typeface="Times New Roman" panose="02020603050405020304" pitchFamily="18" charset="0"/>
                        </a:rPr>
                        <a:t>71,4</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231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err="1" smtClean="0">
                          <a:solidFill>
                            <a:schemeClr val="tx1"/>
                          </a:solidFill>
                          <a:latin typeface="Times New Roman" panose="02020603050405020304" pitchFamily="18" charset="0"/>
                          <a:cs typeface="Times New Roman" panose="02020603050405020304" pitchFamily="18" charset="0"/>
                        </a:rPr>
                        <a:t>Savivaldumas</a:t>
                      </a:r>
                      <a:r>
                        <a:rPr lang="lt-LT" sz="1800" dirty="0" smtClean="0">
                          <a:solidFill>
                            <a:schemeClr val="tx1"/>
                          </a:solidFill>
                          <a:latin typeface="Times New Roman" panose="02020603050405020304" pitchFamily="18" charset="0"/>
                          <a:cs typeface="Times New Roman" panose="02020603050405020304" pitchFamily="18" charset="0"/>
                        </a:rPr>
                        <a:t> mokantis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r>
                        <a:rPr lang="fi-FI" sz="1800" dirty="0" err="1" smtClean="0">
                          <a:latin typeface="Times New Roman" panose="02020603050405020304" pitchFamily="18" charset="0"/>
                          <a:cs typeface="Times New Roman" panose="02020603050405020304" pitchFamily="18" charset="0"/>
                        </a:rPr>
                        <a:t>Mokiniai</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žino</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kokios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pažangos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turi</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siekti</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75</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marL="52386"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231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Mokymosi konstruktyvumas</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Pamokose leidžiu mokiniams klysti ir</a:t>
                      </a:r>
                    </a:p>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mokytis iš klaidų</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l">
                        <a:lnSpc>
                          <a:spcPct val="100000"/>
                        </a:lnSpc>
                        <a:spcBef>
                          <a:spcPts val="25"/>
                        </a:spcBef>
                      </a:pPr>
                      <a:r>
                        <a:rPr lang="lt-LT" sz="1800" dirty="0" smtClean="0">
                          <a:latin typeface="Times New Roman" panose="02020603050405020304" pitchFamily="18" charset="0"/>
                          <a:cs typeface="Times New Roman" panose="02020603050405020304" pitchFamily="18" charset="0"/>
                        </a:rPr>
                        <a:t>78,6</a:t>
                      </a:r>
                      <a:endParaRPr lang="lt-LT"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221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0" indent="0" defTabSz="914400" eaLnBrk="1" fontAlgn="auto" latinLnBrk="0" hangingPunct="1">
                        <a:lnSpc>
                          <a:spcPct val="100000"/>
                        </a:lnSpc>
                        <a:spcBef>
                          <a:spcPts val="10"/>
                        </a:spcBef>
                        <a:spcAft>
                          <a:spcPts val="0"/>
                        </a:spcAft>
                        <a:buClrTx/>
                        <a:buSzTx/>
                        <a:buFontTx/>
                        <a:buNone/>
                        <a:tabLst/>
                        <a:defRPr/>
                      </a:pPr>
                      <a:r>
                        <a:rPr lang="lt-LT" sz="1800" noProof="0" dirty="0" smtClean="0">
                          <a:solidFill>
                            <a:schemeClr val="tx1"/>
                          </a:solidFill>
                          <a:latin typeface="Times New Roman" panose="02020603050405020304" pitchFamily="18" charset="0"/>
                          <a:cs typeface="Times New Roman" panose="02020603050405020304" pitchFamily="18" charset="0"/>
                        </a:rPr>
                        <a:t>Mokymosi džiaugsmas</a:t>
                      </a:r>
                    </a:p>
                  </a:txBody>
                  <a:tcPr marL="0" marR="0" marT="1270" marB="0"/>
                </a:tc>
                <a:extLst>
                  <a:ext uri="{0D108BD9-81ED-4DB2-BD59-A6C34878D82A}">
                    <a16:rowId xmlns:a16="http://schemas.microsoft.com/office/drawing/2014/main" val="4006755031"/>
                  </a:ext>
                </a:extLst>
              </a:tr>
              <a:tr h="514124">
                <a:tc>
                  <a:txBody>
                    <a:bodyPr/>
                    <a:lstStyle/>
                    <a:p>
                      <a:pPr marL="0" indent="0">
                        <a:buFont typeface="+mj-lt"/>
                        <a:buNone/>
                      </a:pPr>
                      <a:r>
                        <a:rPr lang="en-US" dirty="0" smtClean="0"/>
                        <a:t>4.</a:t>
                      </a:r>
                      <a:endParaRPr lang="lt-LT" dirty="0"/>
                    </a:p>
                  </a:txBody>
                  <a:tcPr>
                    <a:solidFill>
                      <a:srgbClr val="FFFF00"/>
                    </a:solidFill>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Skatinu mokinius tobulėti. </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78,6</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marL="91440" marR="0" indent="0" defTabSz="914400" eaLnBrk="1" fontAlgn="auto" latinLnBrk="0" hangingPunct="1">
                        <a:lnSpc>
                          <a:spcPct val="100000"/>
                        </a:lnSpc>
                        <a:spcBef>
                          <a:spcPts val="10"/>
                        </a:spcBef>
                        <a:spcAft>
                          <a:spcPts val="0"/>
                        </a:spcAft>
                        <a:buClrTx/>
                        <a:buSzTx/>
                        <a:buFontTx/>
                        <a:buNone/>
                        <a:tabLst/>
                        <a:defRPr/>
                      </a:pPr>
                      <a:endParaRPr lang="lt-LT" sz="18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extLst>
                  <a:ext uri="{0D108BD9-81ED-4DB2-BD59-A6C34878D82A}">
                    <a16:rowId xmlns:a16="http://schemas.microsoft.com/office/drawing/2014/main" val="2443739675"/>
                  </a:ext>
                </a:extLst>
              </a:tr>
              <a:tr h="147094">
                <a:tc>
                  <a:txBody>
                    <a:bodyPr/>
                    <a:lstStyle/>
                    <a:p>
                      <a:pPr marL="0" indent="0">
                        <a:buFont typeface="+mj-lt"/>
                        <a:buNone/>
                      </a:pPr>
                      <a:r>
                        <a:rPr lang="en-US" dirty="0" smtClean="0"/>
                        <a:t>5.</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Mokau ugdytinius įsivertinti </a:t>
                      </a:r>
                      <a:r>
                        <a:rPr lang="lt-LT" sz="1800" dirty="0" err="1" smtClean="0">
                          <a:latin typeface="Times New Roman" panose="02020603050405020304" pitchFamily="18" charset="0"/>
                          <a:cs typeface="Times New Roman" panose="02020603050405020304" pitchFamily="18" charset="0"/>
                        </a:rPr>
                        <a:t>mokymąsį</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60,7</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242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Dialogas vertinant</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r>
              <a:rPr lang="lt-LT" sz="4800" dirty="0" smtClean="0">
                <a:latin typeface="+mj-lt"/>
              </a:rPr>
              <a:t>3</a:t>
            </a:r>
            <a:r>
              <a:rPr lang="en-US" sz="4800" dirty="0" smtClean="0">
                <a:latin typeface="+mj-lt"/>
              </a:rPr>
              <a:t>. </a:t>
            </a:r>
            <a:r>
              <a:rPr lang="en-US" sz="4800" dirty="0" smtClean="0">
                <a:latin typeface="+mj-lt"/>
                <a:cs typeface="Times New Roman" panose="02020603050405020304" pitchFamily="18" charset="0"/>
              </a:rPr>
              <a:t>UGDYM</a:t>
            </a:r>
            <a:r>
              <a:rPr lang="lt-LT" sz="4800" dirty="0" smtClean="0">
                <a:latin typeface="+mj-lt"/>
                <a:cs typeface="Times New Roman" panose="02020603050405020304" pitchFamily="18" charset="0"/>
              </a:rPr>
              <a:t>OSI APLINKOS</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mokytojai</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
            </a:r>
            <a:br>
              <a:rPr lang="en-US" sz="4400" i="1" dirty="0" smtClean="0">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622300" y="2181223"/>
          <a:ext cx="9829800" cy="4754368"/>
        </p:xfrm>
        <a:graphic>
          <a:graphicData uri="http://schemas.openxmlformats.org/drawingml/2006/table">
            <a:tbl>
              <a:tblPr firstRow="1" bandRow="1">
                <a:tableStyleId>{5C22544A-7EE6-4342-B048-85BDC9FD1C3A}</a:tableStyleId>
              </a:tblPr>
              <a:tblGrid>
                <a:gridCol w="725250">
                  <a:extLst>
                    <a:ext uri="{9D8B030D-6E8A-4147-A177-3AD203B41FA5}">
                      <a16:colId xmlns:a16="http://schemas.microsoft.com/office/drawing/2014/main" val="1531879371"/>
                    </a:ext>
                  </a:extLst>
                </a:gridCol>
                <a:gridCol w="5046650">
                  <a:extLst>
                    <a:ext uri="{9D8B030D-6E8A-4147-A177-3AD203B41FA5}">
                      <a16:colId xmlns:a16="http://schemas.microsoft.com/office/drawing/2014/main" val="1703439232"/>
                    </a:ext>
                  </a:extLst>
                </a:gridCol>
                <a:gridCol w="1273067">
                  <a:extLst>
                    <a:ext uri="{9D8B030D-6E8A-4147-A177-3AD203B41FA5}">
                      <a16:colId xmlns:a16="http://schemas.microsoft.com/office/drawing/2014/main" val="1479651258"/>
                    </a:ext>
                  </a:extLst>
                </a:gridCol>
                <a:gridCol w="954800">
                  <a:extLst>
                    <a:ext uri="{9D8B030D-6E8A-4147-A177-3AD203B41FA5}">
                      <a16:colId xmlns:a16="http://schemas.microsoft.com/office/drawing/2014/main" val="3425510100"/>
                    </a:ext>
                  </a:extLst>
                </a:gridCol>
                <a:gridCol w="1830033">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b="1" spc="10" dirty="0" smtClean="0">
                          <a:solidFill>
                            <a:schemeClr val="tx1"/>
                          </a:solidFill>
                          <a:latin typeface="Times New Roman" panose="02020603050405020304" pitchFamily="18" charset="0"/>
                          <a:cs typeface="Times New Roman" panose="02020603050405020304" pitchFamily="18" charset="0"/>
                        </a:rPr>
                        <a:t>3-4</a:t>
                      </a:r>
                      <a:r>
                        <a:rPr lang="lt-LT" sz="1400" b="1" spc="-60" baseline="0" dirty="0" smtClean="0">
                          <a:solidFill>
                            <a:schemeClr val="tx1"/>
                          </a:solidFill>
                          <a:latin typeface="Times New Roman" panose="02020603050405020304" pitchFamily="18" charset="0"/>
                          <a:cs typeface="Times New Roman" panose="02020603050405020304" pitchFamily="18" charset="0"/>
                        </a:rPr>
                        <a:t> lygis</a:t>
                      </a:r>
                      <a:r>
                        <a:rPr lang="lt-LT" sz="1400" b="1" dirty="0" smtClean="0">
                          <a:solidFill>
                            <a:schemeClr val="tx1"/>
                          </a:solidFill>
                          <a:latin typeface="Times New Roman" panose="02020603050405020304" pitchFamily="18" charset="0"/>
                          <a:cs typeface="Times New Roman" panose="02020603050405020304" pitchFamily="18" charset="0"/>
                        </a:rPr>
                        <a:t>/</a:t>
                      </a:r>
                      <a:r>
                        <a:rPr lang="pl-PL" sz="1400" b="1" baseline="0" dirty="0" smtClean="0">
                          <a:solidFill>
                            <a:schemeClr val="tx1"/>
                          </a:solidFill>
                          <a:latin typeface="Times New Roman" panose="02020603050405020304" pitchFamily="18" charset="0"/>
                          <a:cs typeface="Times New Roman" panose="02020603050405020304" pitchFamily="18" charset="0"/>
                        </a:rPr>
                        <a:t> </a:t>
                      </a: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dirty="0" smtClean="0"/>
                        <a:t>1.</a:t>
                      </a:r>
                      <a:endParaRPr lang="lt-LT" dirty="0"/>
                    </a:p>
                  </a:txBody>
                  <a:tcPr>
                    <a:solidFill>
                      <a:srgbClr val="FFFF00"/>
                    </a:solidFill>
                  </a:tcPr>
                </a:tc>
                <a:tc>
                  <a:txBody>
                    <a:bodyPr/>
                    <a:lstStyle/>
                    <a:p>
                      <a:r>
                        <a:rPr lang="lt-LT" dirty="0" smtClean="0"/>
                        <a:t>Aš taikau įvairias priemones mokinių</a:t>
                      </a:r>
                    </a:p>
                    <a:p>
                      <a:r>
                        <a:rPr lang="lt-LT" dirty="0" smtClean="0"/>
                        <a:t>ugdymui</a:t>
                      </a:r>
                      <a:endParaRPr lang="lt-LT" dirty="0"/>
                    </a:p>
                  </a:txBody>
                  <a:tcPr marL="0" marR="0" marT="1270" marB="0">
                    <a:solidFill>
                      <a:srgbClr val="FFFF00"/>
                    </a:solidFill>
                  </a:tcPr>
                </a:tc>
                <a:tc>
                  <a:txBody>
                    <a:bodyPr/>
                    <a:lstStyle/>
                    <a:p>
                      <a:r>
                        <a:rPr lang="lt-LT" dirty="0" smtClean="0"/>
                        <a:t>67,9</a:t>
                      </a:r>
                      <a:endParaRPr lang="lt-LT" dirty="0"/>
                    </a:p>
                  </a:txBody>
                  <a:tcPr marL="0" marR="0" marT="1270" marB="0">
                    <a:solidFill>
                      <a:srgbClr val="FFFF00"/>
                    </a:solidFill>
                  </a:tcPr>
                </a:tc>
                <a:tc>
                  <a:txBody>
                    <a:bodyPr/>
                    <a:lstStyle/>
                    <a:p>
                      <a:r>
                        <a:rPr lang="lt-LT" dirty="0" smtClean="0"/>
                        <a:t>331</a:t>
                      </a:r>
                      <a:endParaRPr lang="lt-LT" dirty="0"/>
                    </a:p>
                  </a:txBody>
                  <a:tcPr marL="0" marR="0" marT="0" marB="0">
                    <a:solidFill>
                      <a:srgbClr val="FFFF00"/>
                    </a:solidFill>
                  </a:tcPr>
                </a:tc>
                <a:tc>
                  <a:txBody>
                    <a:bodyPr/>
                    <a:lstStyle/>
                    <a:p>
                      <a:r>
                        <a:rPr lang="lt-LT" dirty="0" smtClean="0"/>
                        <a:t>Įvairovė</a:t>
                      </a:r>
                      <a:endParaRPr lang="lt-LT" dirty="0"/>
                    </a:p>
                  </a:txBody>
                  <a:tcPr marL="0" marR="0" marT="0" marB="0">
                    <a:solidFill>
                      <a:srgbClr val="FFFF00"/>
                    </a:solidFill>
                  </a:tcPr>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r>
                        <a:rPr lang="lt-LT" dirty="0" smtClean="0"/>
                        <a:t>Mokyklos aplinka skatina mokytis, nes yra</a:t>
                      </a:r>
                    </a:p>
                    <a:p>
                      <a:r>
                        <a:rPr lang="lt-LT" dirty="0" smtClean="0"/>
                        <a:t>estetiška ir jauki</a:t>
                      </a:r>
                      <a:endParaRPr lang="lt-LT" dirty="0"/>
                    </a:p>
                  </a:txBody>
                  <a:tcPr marL="0" marR="0" marT="2540" marB="0"/>
                </a:tc>
                <a:tc>
                  <a:txBody>
                    <a:bodyPr/>
                    <a:lstStyle/>
                    <a:p>
                      <a:r>
                        <a:rPr lang="lt-LT" dirty="0" smtClean="0"/>
                        <a:t>64,3</a:t>
                      </a:r>
                      <a:endParaRPr lang="lt-LT" dirty="0"/>
                    </a:p>
                  </a:txBody>
                  <a:tcPr marL="0" marR="0" marT="2540" marB="0"/>
                </a:tc>
                <a:tc>
                  <a:txBody>
                    <a:bodyPr/>
                    <a:lstStyle/>
                    <a:p>
                      <a:r>
                        <a:rPr lang="lt-LT" dirty="0" smtClean="0"/>
                        <a:t>312</a:t>
                      </a:r>
                      <a:endParaRPr lang="lt-LT" dirty="0"/>
                    </a:p>
                  </a:txBody>
                  <a:tcPr marL="0" marR="0" marT="0" marB="0"/>
                </a:tc>
                <a:tc>
                  <a:txBody>
                    <a:bodyPr/>
                    <a:lstStyle/>
                    <a:p>
                      <a:r>
                        <a:rPr lang="lt-LT" dirty="0" smtClean="0"/>
                        <a:t>Estetiškumas</a:t>
                      </a:r>
                      <a:endParaRPr lang="lt-LT" dirty="0"/>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solidFill>
                      <a:schemeClr val="accent2">
                        <a:lumMod val="20000"/>
                        <a:lumOff val="80000"/>
                      </a:schemeClr>
                    </a:solidFill>
                  </a:tcPr>
                </a:tc>
                <a:tc>
                  <a:txBody>
                    <a:bodyPr/>
                    <a:lstStyle/>
                    <a:p>
                      <a:r>
                        <a:rPr lang="lt-LT" dirty="0" smtClean="0"/>
                        <a:t>Mokyklos aplinka yra patogi, funkcionali ir</a:t>
                      </a:r>
                    </a:p>
                    <a:p>
                      <a:r>
                        <a:rPr lang="lt-LT" dirty="0" smtClean="0"/>
                        <a:t>palanki mokymui(si)</a:t>
                      </a:r>
                      <a:endParaRPr lang="lt-LT" dirty="0"/>
                    </a:p>
                  </a:txBody>
                  <a:tcPr marL="0" marR="0" marT="3175" marB="0">
                    <a:solidFill>
                      <a:schemeClr val="accent2">
                        <a:lumMod val="20000"/>
                        <a:lumOff val="80000"/>
                      </a:schemeClr>
                    </a:solidFill>
                  </a:tcPr>
                </a:tc>
                <a:tc>
                  <a:txBody>
                    <a:bodyPr/>
                    <a:lstStyle/>
                    <a:p>
                      <a:r>
                        <a:rPr lang="lt-LT" dirty="0" smtClean="0"/>
                        <a:t>64,3</a:t>
                      </a:r>
                      <a:endParaRPr lang="lt-LT" dirty="0"/>
                    </a:p>
                  </a:txBody>
                  <a:tcPr marL="0" marR="0" marT="3175" marB="0">
                    <a:solidFill>
                      <a:schemeClr val="accent2">
                        <a:lumMod val="20000"/>
                        <a:lumOff val="80000"/>
                      </a:schemeClr>
                    </a:solidFill>
                  </a:tcPr>
                </a:tc>
                <a:tc>
                  <a:txBody>
                    <a:bodyPr/>
                    <a:lstStyle/>
                    <a:p>
                      <a:r>
                        <a:rPr lang="lt-LT" dirty="0" smtClean="0"/>
                        <a:t>312</a:t>
                      </a:r>
                      <a:endParaRPr lang="lt-LT" dirty="0"/>
                    </a:p>
                  </a:txBody>
                  <a:tcPr marL="0" marR="0" marT="1270" marB="0">
                    <a:solidFill>
                      <a:schemeClr val="accent2">
                        <a:lumMod val="20000"/>
                        <a:lumOff val="80000"/>
                      </a:schemeClr>
                    </a:solidFill>
                  </a:tcPr>
                </a:tc>
                <a:tc>
                  <a:txBody>
                    <a:bodyPr/>
                    <a:lstStyle/>
                    <a:p>
                      <a:r>
                        <a:rPr lang="lt-LT" dirty="0" err="1" smtClean="0"/>
                        <a:t>Ergonomiškumas</a:t>
                      </a:r>
                      <a:endParaRPr lang="lt-LT" dirty="0"/>
                    </a:p>
                  </a:txBody>
                  <a:tcPr marL="0" marR="0" marT="1270" marB="0">
                    <a:solidFill>
                      <a:schemeClr val="accent2">
                        <a:lumMod val="20000"/>
                        <a:lumOff val="80000"/>
                      </a:schemeClr>
                    </a:solidFill>
                  </a:tcPr>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solidFill>
                      <a:srgbClr val="FBEDEB"/>
                    </a:solidFill>
                  </a:tcPr>
                </a:tc>
                <a:tc>
                  <a:txBody>
                    <a:bodyPr/>
                    <a:lstStyle/>
                    <a:p>
                      <a:r>
                        <a:rPr lang="lt-LT" dirty="0" smtClean="0"/>
                        <a:t>Mokyklos patalpos dekoruojamos</a:t>
                      </a:r>
                    </a:p>
                    <a:p>
                      <a:r>
                        <a:rPr lang="lt-LT" dirty="0" smtClean="0"/>
                        <a:t>mokinių darbais</a:t>
                      </a:r>
                      <a:endParaRPr lang="lt-LT" dirty="0"/>
                    </a:p>
                  </a:txBody>
                  <a:tcPr marL="0" marR="0" marT="3175" marB="0">
                    <a:solidFill>
                      <a:srgbClr val="FBEDEB"/>
                    </a:solidFill>
                  </a:tcPr>
                </a:tc>
                <a:tc>
                  <a:txBody>
                    <a:bodyPr/>
                    <a:lstStyle/>
                    <a:p>
                      <a:r>
                        <a:rPr lang="lt-LT" dirty="0" smtClean="0"/>
                        <a:t>67,9</a:t>
                      </a:r>
                      <a:endParaRPr lang="lt-LT" dirty="0"/>
                    </a:p>
                  </a:txBody>
                  <a:tcPr marL="0" marR="0" marT="3175" marB="0">
                    <a:solidFill>
                      <a:srgbClr val="FBEDEB"/>
                    </a:solidFill>
                  </a:tcPr>
                </a:tc>
                <a:tc>
                  <a:txBody>
                    <a:bodyPr/>
                    <a:lstStyle/>
                    <a:p>
                      <a:r>
                        <a:rPr lang="lt-LT" dirty="0" smtClean="0"/>
                        <a:t>313</a:t>
                      </a:r>
                      <a:endParaRPr lang="lt-LT" dirty="0"/>
                    </a:p>
                  </a:txBody>
                  <a:tcPr marL="0" marR="0" marT="1270" marB="0">
                    <a:solidFill>
                      <a:srgbClr val="FBEDEB"/>
                    </a:solidFill>
                  </a:tcPr>
                </a:tc>
                <a:tc>
                  <a:txBody>
                    <a:bodyPr/>
                    <a:lstStyle/>
                    <a:p>
                      <a:r>
                        <a:rPr lang="lt-LT" dirty="0" smtClean="0"/>
                        <a:t>Mokinių darbų demonstravimas</a:t>
                      </a:r>
                      <a:endParaRPr lang="lt-LT" dirty="0"/>
                    </a:p>
                  </a:txBody>
                  <a:tcPr marL="0" marR="0" marT="1270" marB="0">
                    <a:solidFill>
                      <a:srgbClr val="FCF0EE"/>
                    </a:solidFill>
                  </a:tcPr>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r>
                        <a:rPr lang="pt-BR" dirty="0" err="1" smtClean="0"/>
                        <a:t>Aš</a:t>
                      </a:r>
                      <a:r>
                        <a:rPr lang="pt-BR" dirty="0" smtClean="0"/>
                        <a:t> </a:t>
                      </a:r>
                      <a:r>
                        <a:rPr lang="pt-BR" dirty="0" err="1" smtClean="0"/>
                        <a:t>naudoju</a:t>
                      </a:r>
                      <a:r>
                        <a:rPr lang="pt-BR" dirty="0" smtClean="0"/>
                        <a:t> </a:t>
                      </a:r>
                      <a:r>
                        <a:rPr lang="pt-BR" dirty="0" err="1" smtClean="0"/>
                        <a:t>įvairius</a:t>
                      </a:r>
                      <a:r>
                        <a:rPr lang="pt-BR" dirty="0" smtClean="0"/>
                        <a:t> </a:t>
                      </a:r>
                      <a:r>
                        <a:rPr lang="pt-BR" dirty="0" err="1" smtClean="0"/>
                        <a:t>mokinių</a:t>
                      </a:r>
                      <a:r>
                        <a:rPr lang="pt-BR" dirty="0" smtClean="0"/>
                        <a:t> </a:t>
                      </a:r>
                      <a:r>
                        <a:rPr lang="pt-BR" dirty="0" err="1" smtClean="0"/>
                        <a:t>sukurtus</a:t>
                      </a:r>
                      <a:endParaRPr lang="pt-BR" dirty="0" smtClean="0"/>
                    </a:p>
                    <a:p>
                      <a:r>
                        <a:rPr lang="pt-BR" dirty="0" err="1" smtClean="0"/>
                        <a:t>darbus</a:t>
                      </a:r>
                      <a:r>
                        <a:rPr lang="pt-BR" dirty="0" smtClean="0"/>
                        <a:t> </a:t>
                      </a:r>
                      <a:r>
                        <a:rPr lang="pt-BR" dirty="0" err="1" smtClean="0"/>
                        <a:t>tolesniame</a:t>
                      </a:r>
                      <a:r>
                        <a:rPr lang="pt-BR" dirty="0" smtClean="0"/>
                        <a:t> </a:t>
                      </a:r>
                      <a:r>
                        <a:rPr lang="pt-BR" dirty="0" err="1" smtClean="0"/>
                        <a:t>ugdymo</a:t>
                      </a:r>
                      <a:r>
                        <a:rPr lang="pt-BR" dirty="0" smtClean="0"/>
                        <a:t> </a:t>
                      </a:r>
                      <a:r>
                        <a:rPr lang="pt-BR" dirty="0" err="1" smtClean="0"/>
                        <a:t>procese</a:t>
                      </a:r>
                      <a:endParaRPr lang="lt-LT" dirty="0"/>
                    </a:p>
                  </a:txBody>
                  <a:tcPr marL="0" marR="0" marT="3175" marB="0"/>
                </a:tc>
                <a:tc>
                  <a:txBody>
                    <a:bodyPr/>
                    <a:lstStyle/>
                    <a:p>
                      <a:r>
                        <a:rPr lang="lt-LT" dirty="0" smtClean="0"/>
                        <a:t>64,3</a:t>
                      </a:r>
                      <a:endParaRPr lang="lt-LT" dirty="0"/>
                    </a:p>
                  </a:txBody>
                  <a:tcPr marL="0" marR="0" marT="3175" marB="0"/>
                </a:tc>
                <a:tc>
                  <a:txBody>
                    <a:bodyPr/>
                    <a:lstStyle/>
                    <a:p>
                      <a:r>
                        <a:rPr lang="lt-LT" dirty="0" smtClean="0"/>
                        <a:t>311</a:t>
                      </a:r>
                      <a:endParaRPr lang="lt-LT" dirty="0"/>
                    </a:p>
                  </a:txBody>
                  <a:tcPr marL="0" marR="0" marT="1270" marB="0"/>
                </a:tc>
                <a:tc>
                  <a:txBody>
                    <a:bodyPr/>
                    <a:lstStyle/>
                    <a:p>
                      <a:r>
                        <a:rPr lang="lt-LT" dirty="0" smtClean="0"/>
                        <a:t>Įvairovė</a:t>
                      </a:r>
                      <a:endParaRPr lang="lt-LT" dirty="0"/>
                    </a:p>
                  </a:txBody>
                  <a:tcPr marL="0" marR="0" marT="0" marB="0"/>
                </a:tc>
                <a:extLst>
                  <a:ext uri="{0D108BD9-81ED-4DB2-BD59-A6C34878D82A}">
                    <a16:rowId xmlns:a16="http://schemas.microsoft.com/office/drawing/2014/main" val="529043022"/>
                  </a:ext>
                </a:extLst>
              </a:tr>
              <a:tr h="611384">
                <a:tc>
                  <a:txBody>
                    <a:bodyPr/>
                    <a:lstStyle/>
                    <a:p>
                      <a:pPr marL="0" indent="0">
                        <a:buFont typeface="+mj-lt"/>
                        <a:buNone/>
                      </a:pPr>
                      <a:r>
                        <a:rPr lang="lt-LT" dirty="0" smtClean="0"/>
                        <a:t>6.</a:t>
                      </a:r>
                      <a:endParaRPr lang="lt-LT" dirty="0"/>
                    </a:p>
                  </a:txBody>
                  <a:tcPr/>
                </a:tc>
                <a:tc>
                  <a:txBody>
                    <a:bodyPr/>
                    <a:lstStyle/>
                    <a:p>
                      <a:r>
                        <a:rPr lang="lt-LT" dirty="0" smtClean="0"/>
                        <a:t>Virtualias aplinkas parenku tikslingai, kad</a:t>
                      </a:r>
                    </a:p>
                    <a:p>
                      <a:r>
                        <a:rPr lang="lt-LT" dirty="0" smtClean="0"/>
                        <a:t>mokymasis būtų patrauklesnis ir</a:t>
                      </a:r>
                    </a:p>
                    <a:p>
                      <a:r>
                        <a:rPr lang="lt-LT" dirty="0" err="1" smtClean="0"/>
                        <a:t>įvairiapusiškesnis</a:t>
                      </a:r>
                      <a:endParaRPr lang="lt-LT" dirty="0"/>
                    </a:p>
                  </a:txBody>
                  <a:tcPr marL="0" marR="0" marT="3175" marB="0"/>
                </a:tc>
                <a:tc>
                  <a:txBody>
                    <a:bodyPr/>
                    <a:lstStyle/>
                    <a:p>
                      <a:r>
                        <a:rPr lang="lt-LT" dirty="0" smtClean="0"/>
                        <a:t>64,3</a:t>
                      </a:r>
                      <a:endParaRPr lang="lt-LT" dirty="0"/>
                    </a:p>
                  </a:txBody>
                  <a:tcPr marL="0" marR="0" marT="3175" marB="0"/>
                </a:tc>
                <a:tc>
                  <a:txBody>
                    <a:bodyPr/>
                    <a:lstStyle/>
                    <a:p>
                      <a:r>
                        <a:rPr lang="lt-LT" dirty="0" smtClean="0"/>
                        <a:t>322</a:t>
                      </a:r>
                      <a:endParaRPr lang="lt-LT" dirty="0"/>
                    </a:p>
                  </a:txBody>
                  <a:tcPr marL="0" marR="0" marT="1270" marB="0"/>
                </a:tc>
                <a:tc>
                  <a:txBody>
                    <a:bodyPr/>
                    <a:lstStyle/>
                    <a:p>
                      <a:r>
                        <a:rPr lang="lt-LT" dirty="0" smtClean="0"/>
                        <a:t>Įvairiapusiškumas</a:t>
                      </a:r>
                      <a:endParaRPr lang="lt-LT" dirty="0"/>
                    </a:p>
                  </a:txBody>
                  <a:tcPr marL="0" marR="0"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pPr algn="ctr"/>
            <a:r>
              <a:rPr lang="lt-LT" sz="4800" dirty="0" smtClean="0">
                <a:latin typeface="+mj-lt"/>
              </a:rPr>
              <a:t>3</a:t>
            </a:r>
            <a:r>
              <a:rPr lang="en-US" sz="4800" dirty="0" smtClean="0">
                <a:latin typeface="+mj-lt"/>
              </a:rPr>
              <a:t>. </a:t>
            </a:r>
            <a:r>
              <a:rPr lang="en-US" sz="4800" dirty="0" smtClean="0">
                <a:latin typeface="+mj-lt"/>
                <a:cs typeface="Times New Roman" panose="02020603050405020304" pitchFamily="18" charset="0"/>
              </a:rPr>
              <a:t>UGDYM</a:t>
            </a:r>
            <a:r>
              <a:rPr lang="lt-LT" sz="4800" dirty="0" smtClean="0">
                <a:latin typeface="+mj-lt"/>
                <a:cs typeface="Times New Roman" panose="02020603050405020304" pitchFamily="18" charset="0"/>
              </a:rPr>
              <a:t>OSI APLINKOS</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tėvai</a:t>
            </a:r>
            <a:r>
              <a:rPr lang="pl-PL" sz="4400" i="1" dirty="0" smtClean="0">
                <a:latin typeface="+mj-lt"/>
                <a:cs typeface="Times New Roman" panose="02020603050405020304" pitchFamily="18" charset="0"/>
              </a:rPr>
              <a:t>)</a:t>
            </a:r>
            <a:r>
              <a:rPr lang="en-US" sz="4400" i="1" dirty="0" smtClean="0">
                <a:solidFill>
                  <a:srgbClr val="FF0000"/>
                </a:solidFill>
                <a:latin typeface="+mj-lt"/>
                <a:cs typeface="Times New Roman" panose="02020603050405020304" pitchFamily="18" charset="0"/>
              </a:rPr>
              <a:t/>
            </a:r>
            <a:br>
              <a:rPr lang="en-US" sz="4400" i="1"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317500" y="1495425"/>
          <a:ext cx="9982200" cy="4885055"/>
        </p:xfrm>
        <a:graphic>
          <a:graphicData uri="http://schemas.openxmlformats.org/drawingml/2006/table">
            <a:tbl>
              <a:tblPr firstRow="1" bandRow="1">
                <a:tableStyleId>{5C22544A-7EE6-4342-B048-85BDC9FD1C3A}</a:tableStyleId>
              </a:tblPr>
              <a:tblGrid>
                <a:gridCol w="652048">
                  <a:extLst>
                    <a:ext uri="{9D8B030D-6E8A-4147-A177-3AD203B41FA5}">
                      <a16:colId xmlns:a16="http://schemas.microsoft.com/office/drawing/2014/main" val="1531879371"/>
                    </a:ext>
                  </a:extLst>
                </a:gridCol>
                <a:gridCol w="4537267">
                  <a:extLst>
                    <a:ext uri="{9D8B030D-6E8A-4147-A177-3AD203B41FA5}">
                      <a16:colId xmlns:a16="http://schemas.microsoft.com/office/drawing/2014/main" val="1703439232"/>
                    </a:ext>
                  </a:extLst>
                </a:gridCol>
                <a:gridCol w="678085">
                  <a:extLst>
                    <a:ext uri="{9D8B030D-6E8A-4147-A177-3AD203B41FA5}">
                      <a16:colId xmlns:a16="http://schemas.microsoft.com/office/drawing/2014/main" val="20002"/>
                    </a:ext>
                  </a:extLst>
                </a:gridCol>
                <a:gridCol w="914400">
                  <a:extLst>
                    <a:ext uri="{9D8B030D-6E8A-4147-A177-3AD203B41FA5}">
                      <a16:colId xmlns:a16="http://schemas.microsoft.com/office/drawing/2014/main" val="1479651258"/>
                    </a:ext>
                  </a:extLst>
                </a:gridCol>
                <a:gridCol w="1143000">
                  <a:extLst>
                    <a:ext uri="{9D8B030D-6E8A-4147-A177-3AD203B41FA5}">
                      <a16:colId xmlns:a16="http://schemas.microsoft.com/office/drawing/2014/main" val="3425510100"/>
                    </a:ext>
                  </a:extLst>
                </a:gridCol>
                <a:gridCol w="2057400">
                  <a:extLst>
                    <a:ext uri="{9D8B030D-6E8A-4147-A177-3AD203B41FA5}">
                      <a16:colId xmlns:a16="http://schemas.microsoft.com/office/drawing/2014/main" val="2183819651"/>
                    </a:ext>
                  </a:extLst>
                </a:gridCol>
              </a:tblGrid>
              <a:tr h="635539">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a:t>
                      </a:r>
                      <a:r>
                        <a:rPr lang="en-US" sz="1400" baseline="0" dirty="0" smtClean="0">
                          <a:solidFill>
                            <a:schemeClr val="tx1"/>
                          </a:solidFill>
                          <a:latin typeface="Times New Roman" panose="02020603050405020304" pitchFamily="18" charset="0"/>
                          <a:cs typeface="Times New Roman" panose="02020603050405020304" pitchFamily="18" charset="0"/>
                        </a:rPr>
                        <a:t> </a:t>
                      </a:r>
                      <a:r>
                        <a:rPr lang="en-US" sz="1400" baseline="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36061">
                <a:tc>
                  <a:txBody>
                    <a:bodyPr/>
                    <a:lstStyle/>
                    <a:p>
                      <a:pPr marL="0" indent="0">
                        <a:buFont typeface="+mj-lt"/>
                        <a:buNone/>
                      </a:pPr>
                      <a:r>
                        <a:rPr lang="lt-LT" smtClean="0"/>
                        <a:t>1.</a:t>
                      </a:r>
                      <a:endParaRPr lang="lt-LT" dirty="0"/>
                    </a:p>
                  </a:txBody>
                  <a:tcPr/>
                </a:tc>
                <a:tc>
                  <a:txBody>
                    <a:bodyPr/>
                    <a:lstStyle/>
                    <a:p>
                      <a:r>
                        <a:rPr lang="lt-LT" sz="1800" dirty="0" smtClean="0">
                          <a:latin typeface="Times New Roman" pitchFamily="18" charset="0"/>
                          <a:cs typeface="Times New Roman" pitchFamily="18" charset="0"/>
                        </a:rPr>
                        <a:t>Mokydamasis mano vaikas naudojasi</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įvairia įranga ir priemonėmis.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 81,2</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311</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Įvairovė</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1676124251"/>
                  </a:ext>
                </a:extLst>
              </a:tr>
              <a:tr h="609600">
                <a:tc>
                  <a:txBody>
                    <a:bodyPr/>
                    <a:lstStyle/>
                    <a:p>
                      <a:pPr marL="0" indent="0">
                        <a:buFont typeface="+mj-lt"/>
                        <a:buNone/>
                      </a:pPr>
                      <a:r>
                        <a:rPr lang="en-US" dirty="0" smtClean="0"/>
                        <a:t>2.</a:t>
                      </a:r>
                      <a:endParaRPr lang="lt-LT" dirty="0"/>
                    </a:p>
                  </a:txBody>
                  <a:tcPr/>
                </a:tc>
                <a:tc>
                  <a:txBody>
                    <a:bodyPr/>
                    <a:lstStyle/>
                    <a:p>
                      <a:r>
                        <a:rPr lang="lt-LT" sz="1800" dirty="0" smtClean="0">
                          <a:latin typeface="Times New Roman" pitchFamily="18" charset="0"/>
                          <a:cs typeface="Times New Roman" pitchFamily="18" charset="0"/>
                        </a:rPr>
                        <a:t>Mano vaiko pamokose naudojamos</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įvairios priemonės yra naudingos.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77,1</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311</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Šiuolaikiškumas</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1298763858"/>
                  </a:ext>
                </a:extLst>
              </a:tr>
              <a:tr h="648211">
                <a:tc>
                  <a:txBody>
                    <a:bodyPr/>
                    <a:lstStyle/>
                    <a:p>
                      <a:pPr marL="0" indent="0">
                        <a:buFont typeface="+mj-lt"/>
                        <a:buNone/>
                      </a:pPr>
                      <a:r>
                        <a:rPr lang="en-US" dirty="0" smtClean="0"/>
                        <a:t>3.</a:t>
                      </a:r>
                      <a:endParaRPr lang="lt-LT" dirty="0"/>
                    </a:p>
                  </a:txBody>
                  <a:tcPr/>
                </a:tc>
                <a:tc>
                  <a:txBody>
                    <a:bodyPr/>
                    <a:lstStyle/>
                    <a:p>
                      <a:r>
                        <a:rPr lang="lt-LT" sz="1800" dirty="0" smtClean="0">
                          <a:latin typeface="Times New Roman" pitchFamily="18" charset="0"/>
                          <a:cs typeface="Times New Roman" pitchFamily="18" charset="0"/>
                        </a:rPr>
                        <a:t>Mano vaikui patinka mokykloje, nes</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aplinka estetiška ir jauki.</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83,3</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312</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Estetiškumas</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4006755031"/>
                  </a:ext>
                </a:extLst>
              </a:tr>
              <a:tr h="647189">
                <a:tc>
                  <a:txBody>
                    <a:bodyPr/>
                    <a:lstStyle/>
                    <a:p>
                      <a:pPr marL="0" indent="0">
                        <a:buFont typeface="+mj-lt"/>
                        <a:buNone/>
                      </a:pPr>
                      <a:r>
                        <a:rPr lang="en-US" dirty="0" smtClean="0"/>
                        <a:t>4.</a:t>
                      </a:r>
                      <a:endParaRPr lang="lt-LT" dirty="0"/>
                    </a:p>
                  </a:txBody>
                  <a:tcPr>
                    <a:solidFill>
                      <a:srgbClr val="FFFF00"/>
                    </a:solidFill>
                  </a:tcPr>
                </a:tc>
                <a:tc>
                  <a:txBody>
                    <a:bodyPr/>
                    <a:lstStyle/>
                    <a:p>
                      <a:r>
                        <a:rPr lang="lt-LT" sz="1800" dirty="0" smtClean="0">
                          <a:latin typeface="Times New Roman" pitchFamily="18" charset="0"/>
                          <a:cs typeface="Times New Roman" pitchFamily="18" charset="0"/>
                        </a:rPr>
                        <a:t>Mokyklos (klasių) erdvės puošia mokinių</a:t>
                      </a:r>
                      <a:r>
                        <a:rPr lang="en-US" sz="1800" baseline="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d</a:t>
                      </a:r>
                      <a:r>
                        <a:rPr lang="lt-LT" sz="1800" dirty="0" smtClean="0">
                          <a:latin typeface="Times New Roman" pitchFamily="18" charset="0"/>
                          <a:cs typeface="Times New Roman" pitchFamily="18" charset="0"/>
                        </a:rPr>
                        <a:t>arbai.</a:t>
                      </a:r>
                    </a:p>
                  </a:txBody>
                  <a:tcPr>
                    <a:solidFill>
                      <a:srgbClr val="FFFF00"/>
                    </a:solidFill>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3/89,6</a:t>
                      </a:r>
                    </a:p>
                    <a:p>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313</a:t>
                      </a:r>
                    </a:p>
                    <a:p>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smtClean="0">
                          <a:latin typeface="Times New Roman" pitchFamily="18" charset="0"/>
                          <a:cs typeface="Times New Roman" pitchFamily="18" charset="0"/>
                        </a:rPr>
                        <a:t>Mokinių darbų</a:t>
                      </a:r>
                    </a:p>
                    <a:p>
                      <a:r>
                        <a:rPr lang="lt-LT" sz="1800" dirty="0" smtClean="0">
                          <a:latin typeface="Times New Roman" pitchFamily="18" charset="0"/>
                          <a:cs typeface="Times New Roman" pitchFamily="18" charset="0"/>
                        </a:rPr>
                        <a:t>demonstravimas</a:t>
                      </a:r>
                    </a:p>
                  </a:txBody>
                  <a:tcPr>
                    <a:solidFill>
                      <a:srgbClr val="FFFF00"/>
                    </a:solidFill>
                  </a:tcPr>
                </a:tc>
                <a:extLst>
                  <a:ext uri="{0D108BD9-81ED-4DB2-BD59-A6C34878D82A}">
                    <a16:rowId xmlns:a16="http://schemas.microsoft.com/office/drawing/2014/main" val="2443739675"/>
                  </a:ext>
                </a:extLst>
              </a:tr>
              <a:tr h="648211">
                <a:tc>
                  <a:txBody>
                    <a:bodyPr/>
                    <a:lstStyle/>
                    <a:p>
                      <a:pPr marL="0" indent="0">
                        <a:buFont typeface="+mj-lt"/>
                        <a:buNone/>
                      </a:pPr>
                      <a:r>
                        <a:rPr lang="en-US" dirty="0" smtClean="0"/>
                        <a:t>5.</a:t>
                      </a:r>
                      <a:endParaRPr lang="lt-LT" dirty="0"/>
                    </a:p>
                  </a:txBody>
                  <a:tcPr>
                    <a:solidFill>
                      <a:srgbClr val="FFFF00"/>
                    </a:solidFill>
                  </a:tcPr>
                </a:tc>
                <a:tc>
                  <a:txBody>
                    <a:bodyPr/>
                    <a:lstStyle/>
                    <a:p>
                      <a:r>
                        <a:rPr lang="lt-LT" sz="1800" dirty="0" smtClean="0">
                          <a:latin typeface="Times New Roman" pitchFamily="18" charset="0"/>
                          <a:cs typeface="Times New Roman" pitchFamily="18" charset="0"/>
                        </a:rPr>
                        <a:t>Mano vaikas su dalykų mokytojais vyksta</a:t>
                      </a:r>
                    </a:p>
                    <a:p>
                      <a:r>
                        <a:rPr lang="lt-LT" sz="1800" dirty="0" smtClean="0">
                          <a:latin typeface="Times New Roman" pitchFamily="18" charset="0"/>
                          <a:cs typeface="Times New Roman" pitchFamily="18" charset="0"/>
                        </a:rPr>
                        <a:t>mokytis į muziejus, gamtą, kitas įstaigas</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ir pan.</a:t>
                      </a:r>
                    </a:p>
                  </a:txBody>
                  <a:tcPr>
                    <a:solidFill>
                      <a:srgbClr val="FFFF00"/>
                    </a:solidFill>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3/89,6</a:t>
                      </a:r>
                    </a:p>
                    <a:p>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321</a:t>
                      </a:r>
                    </a:p>
                    <a:p>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Edukacinės išvykos</a:t>
                      </a:r>
                    </a:p>
                  </a:txBody>
                  <a:tcPr>
                    <a:solidFill>
                      <a:srgbClr val="FFFF00"/>
                    </a:solidFill>
                  </a:tcPr>
                </a:tc>
                <a:extLst>
                  <a:ext uri="{0D108BD9-81ED-4DB2-BD59-A6C34878D82A}">
                    <a16:rowId xmlns:a16="http://schemas.microsoft.com/office/drawing/2014/main" val="529043022"/>
                  </a:ext>
                </a:extLst>
              </a:tr>
              <a:tr h="929764">
                <a:tc>
                  <a:txBody>
                    <a:bodyPr/>
                    <a:lstStyle/>
                    <a:p>
                      <a:pPr marL="0" indent="0">
                        <a:buFont typeface="+mj-lt"/>
                        <a:buNone/>
                      </a:pPr>
                      <a:r>
                        <a:rPr lang="en-US" dirty="0" smtClean="0"/>
                        <a:t>6.</a:t>
                      </a:r>
                      <a:endParaRPr lang="lt-LT" dirty="0"/>
                    </a:p>
                  </a:txBody>
                  <a:tcPr/>
                </a:tc>
                <a:tc>
                  <a:txBody>
                    <a:bodyPr/>
                    <a:lstStyle/>
                    <a:p>
                      <a:r>
                        <a:rPr lang="lt-LT" sz="1800" dirty="0" smtClean="0">
                          <a:latin typeface="Times New Roman" pitchFamily="18" charset="0"/>
                          <a:cs typeface="Times New Roman" pitchFamily="18" charset="0"/>
                        </a:rPr>
                        <a:t>Pamokose naudojamos technologinės</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priemonės padeda mano vaikui geriau</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mokytis.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3/77,1</a:t>
                      </a:r>
                    </a:p>
                    <a:p>
                      <a:endParaRPr lang="lt-LT" sz="1800" dirty="0">
                        <a:latin typeface="Times New Roman" pitchFamily="18" charset="0"/>
                        <a:cs typeface="Times New Roman" pitchFamily="18" charset="0"/>
                      </a:endParaRPr>
                    </a:p>
                  </a:txBody>
                  <a:tcPr/>
                </a:tc>
                <a:tc>
                  <a:txBody>
                    <a:bodyPr/>
                    <a:lstStyle/>
                    <a:p>
                      <a:r>
                        <a:rPr lang="en-US" sz="1800" dirty="0" smtClean="0">
                          <a:latin typeface="Times New Roman" pitchFamily="18" charset="0"/>
                          <a:cs typeface="Times New Roman" pitchFamily="18" charset="0"/>
                        </a:rPr>
                        <a:t>322</a:t>
                      </a:r>
                      <a:endParaRPr lang="lt-LT" sz="1800" dirty="0">
                        <a:latin typeface="Times New Roman" pitchFamily="18" charset="0"/>
                        <a:cs typeface="Times New Roman" pitchFamily="18" charset="0"/>
                      </a:endParaRPr>
                    </a:p>
                  </a:txBody>
                  <a:tcPr/>
                </a:tc>
                <a:tc>
                  <a:txBody>
                    <a:bodyPr/>
                    <a:lstStyle/>
                    <a:p>
                      <a:r>
                        <a:rPr lang="lt-LT" sz="1800" smtClean="0">
                          <a:latin typeface="Times New Roman" pitchFamily="18" charset="0"/>
                          <a:cs typeface="Times New Roman" pitchFamily="18" charset="0"/>
                        </a:rPr>
                        <a:t>Įvairiapus</a:t>
                      </a:r>
                      <a:r>
                        <a:rPr lang="en-US" sz="1800" smtClean="0">
                          <a:latin typeface="Times New Roman" pitchFamily="18" charset="0"/>
                          <a:cs typeface="Times New Roman" pitchFamily="18" charset="0"/>
                        </a:rPr>
                        <a:t>i</a:t>
                      </a:r>
                      <a:r>
                        <a:rPr lang="lt-LT" sz="1800" smtClean="0">
                          <a:latin typeface="Times New Roman" pitchFamily="18" charset="0"/>
                          <a:cs typeface="Times New Roman" pitchFamily="18" charset="0"/>
                        </a:rPr>
                        <a:t>škuma</a:t>
                      </a:r>
                      <a:r>
                        <a:rPr lang="en-US" sz="1800" smtClean="0">
                          <a:latin typeface="Times New Roman" pitchFamily="18" charset="0"/>
                          <a:cs typeface="Times New Roman" pitchFamily="18" charset="0"/>
                        </a:rPr>
                        <a:t>s</a:t>
                      </a:r>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pPr algn="ctr"/>
            <a:r>
              <a:rPr lang="lt-LT" sz="4800" dirty="0" smtClean="0">
                <a:latin typeface="+mj-lt"/>
              </a:rPr>
              <a:t>3</a:t>
            </a:r>
            <a:r>
              <a:rPr lang="en-US" sz="4800" dirty="0" smtClean="0">
                <a:latin typeface="+mj-lt"/>
              </a:rPr>
              <a:t>. </a:t>
            </a:r>
            <a:r>
              <a:rPr lang="en-US" sz="4800" dirty="0" smtClean="0">
                <a:latin typeface="+mj-lt"/>
                <a:cs typeface="Times New Roman" panose="02020603050405020304" pitchFamily="18" charset="0"/>
              </a:rPr>
              <a:t>UGDYM</a:t>
            </a:r>
            <a:r>
              <a:rPr lang="lt-LT" sz="4800" dirty="0" smtClean="0">
                <a:latin typeface="+mj-lt"/>
                <a:cs typeface="Times New Roman" panose="02020603050405020304" pitchFamily="18" charset="0"/>
              </a:rPr>
              <a:t>OSI APLINKOS</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mokiniai</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
            </a:r>
            <a:br>
              <a:rPr lang="en-US" sz="4400" i="1" dirty="0" smtClean="0">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241300" y="2105025"/>
          <a:ext cx="10210800" cy="4455035"/>
        </p:xfrm>
        <a:graphic>
          <a:graphicData uri="http://schemas.openxmlformats.org/drawingml/2006/table">
            <a:tbl>
              <a:tblPr firstRow="1" bandRow="1">
                <a:tableStyleId>{5C22544A-7EE6-4342-B048-85BDC9FD1C3A}</a:tableStyleId>
              </a:tblPr>
              <a:tblGrid>
                <a:gridCol w="544576">
                  <a:extLst>
                    <a:ext uri="{9D8B030D-6E8A-4147-A177-3AD203B41FA5}">
                      <a16:colId xmlns:a16="http://schemas.microsoft.com/office/drawing/2014/main" val="1531879371"/>
                    </a:ext>
                  </a:extLst>
                </a:gridCol>
                <a:gridCol w="4696968">
                  <a:extLst>
                    <a:ext uri="{9D8B030D-6E8A-4147-A177-3AD203B41FA5}">
                      <a16:colId xmlns:a16="http://schemas.microsoft.com/office/drawing/2014/main" val="1703439232"/>
                    </a:ext>
                  </a:extLst>
                </a:gridCol>
                <a:gridCol w="702056">
                  <a:extLst>
                    <a:ext uri="{9D8B030D-6E8A-4147-A177-3AD203B41FA5}">
                      <a16:colId xmlns:a16="http://schemas.microsoft.com/office/drawing/2014/main" val="20002"/>
                    </a:ext>
                  </a:extLst>
                </a:gridCol>
                <a:gridCol w="838200">
                  <a:extLst>
                    <a:ext uri="{9D8B030D-6E8A-4147-A177-3AD203B41FA5}">
                      <a16:colId xmlns:a16="http://schemas.microsoft.com/office/drawing/2014/main" val="1479651258"/>
                    </a:ext>
                  </a:extLst>
                </a:gridCol>
                <a:gridCol w="990600">
                  <a:extLst>
                    <a:ext uri="{9D8B030D-6E8A-4147-A177-3AD203B41FA5}">
                      <a16:colId xmlns:a16="http://schemas.microsoft.com/office/drawing/2014/main" val="3425510100"/>
                    </a:ext>
                  </a:extLst>
                </a:gridCol>
                <a:gridCol w="2438400">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dirty="0" smtClean="0"/>
                        <a:t>1.</a:t>
                      </a:r>
                      <a:endParaRPr lang="lt-LT" dirty="0"/>
                    </a:p>
                  </a:txBody>
                  <a:tcPr>
                    <a:solidFill>
                      <a:srgbClr val="FFFF00"/>
                    </a:solidFill>
                  </a:tcPr>
                </a:tc>
                <a:tc>
                  <a:txBody>
                    <a:bodyPr/>
                    <a:lstStyle/>
                    <a:p>
                      <a:r>
                        <a:rPr lang="en-US" sz="1800" b="0" i="0" dirty="0" smtClean="0">
                          <a:solidFill>
                            <a:schemeClr val="tx1"/>
                          </a:solidFill>
                          <a:effectLst/>
                          <a:latin typeface="Times New Roman" panose="02020603050405020304" pitchFamily="18" charset="0"/>
                          <a:ea typeface="+mn-ea"/>
                          <a:cs typeface="Times New Roman" panose="02020603050405020304" pitchFamily="18" charset="0"/>
                        </a:rPr>
                        <a:t>Mums </a:t>
                      </a:r>
                      <a:r>
                        <a:rPr lang="en-US" sz="1800" b="0" i="0" dirty="0" err="1" smtClean="0">
                          <a:solidFill>
                            <a:schemeClr val="tx1"/>
                          </a:solidFill>
                          <a:effectLst/>
                          <a:latin typeface="Times New Roman" panose="02020603050405020304" pitchFamily="18" charset="0"/>
                          <a:ea typeface="+mn-ea"/>
                          <a:cs typeface="Times New Roman" panose="02020603050405020304" pitchFamily="18" charset="0"/>
                        </a:rPr>
                        <a:t>mokytojai</a:t>
                      </a:r>
                      <a:r>
                        <a:rPr lang="en-US" sz="1800" b="0" i="0" dirty="0" smtClean="0">
                          <a:solidFill>
                            <a:schemeClr val="tx1"/>
                          </a:solidFill>
                          <a:effectLst/>
                          <a:latin typeface="Times New Roman" panose="02020603050405020304" pitchFamily="18" charset="0"/>
                          <a:ea typeface="+mn-ea"/>
                          <a:cs typeface="Times New Roman" panose="02020603050405020304" pitchFamily="18" charset="0"/>
                        </a:rPr>
                        <a:t> </a:t>
                      </a:r>
                      <a:r>
                        <a:rPr lang="en-US" sz="1800" b="0" i="0" dirty="0" err="1" smtClean="0">
                          <a:solidFill>
                            <a:schemeClr val="tx1"/>
                          </a:solidFill>
                          <a:effectLst/>
                          <a:latin typeface="Times New Roman" panose="02020603050405020304" pitchFamily="18" charset="0"/>
                          <a:ea typeface="+mn-ea"/>
                          <a:cs typeface="Times New Roman" panose="02020603050405020304" pitchFamily="18" charset="0"/>
                        </a:rPr>
                        <a:t>parodo</a:t>
                      </a:r>
                      <a:r>
                        <a:rPr lang="en-US" sz="1800" b="0" i="0" dirty="0" smtClean="0">
                          <a:solidFill>
                            <a:schemeClr val="tx1"/>
                          </a:solidFill>
                          <a:effectLst/>
                          <a:latin typeface="Times New Roman" panose="02020603050405020304" pitchFamily="18" charset="0"/>
                          <a:ea typeface="+mn-ea"/>
                          <a:cs typeface="Times New Roman" panose="02020603050405020304" pitchFamily="18" charset="0"/>
                        </a:rPr>
                        <a:t> kit</a:t>
                      </a:r>
                      <a:r>
                        <a:rPr lang="lt-LT" sz="1800" b="0" i="0" dirty="0" smtClean="0">
                          <a:solidFill>
                            <a:schemeClr val="tx1"/>
                          </a:solidFill>
                          <a:effectLst/>
                          <a:latin typeface="Times New Roman" panose="02020603050405020304" pitchFamily="18" charset="0"/>
                          <a:ea typeface="+mn-ea"/>
                          <a:cs typeface="Times New Roman" panose="02020603050405020304" pitchFamily="18" charset="0"/>
                        </a:rPr>
                        <a:t>ų</a:t>
                      </a:r>
                      <a:r>
                        <a:rPr lang="lt-LT" sz="1800" b="0" i="0" baseline="0" dirty="0" smtClean="0">
                          <a:solidFill>
                            <a:schemeClr val="tx1"/>
                          </a:solidFill>
                          <a:effectLst/>
                          <a:latin typeface="Times New Roman" panose="02020603050405020304" pitchFamily="18" charset="0"/>
                          <a:ea typeface="+mn-ea"/>
                          <a:cs typeface="Times New Roman" panose="02020603050405020304" pitchFamily="18" charset="0"/>
                        </a:rPr>
                        <a:t> mokinių darbų pavyzdžių.</a:t>
                      </a:r>
                      <a:endParaRPr lang="en-US" sz="1800" dirty="0">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algn="ctr"/>
                      <a:r>
                        <a:rPr lang="lt-LT" sz="1800" dirty="0" smtClean="0">
                          <a:latin typeface="Times New Roman" panose="02020603050405020304" pitchFamily="18" charset="0"/>
                          <a:cs typeface="Times New Roman" panose="02020603050405020304" pitchFamily="18" charset="0"/>
                        </a:rPr>
                        <a:t>69,8</a:t>
                      </a:r>
                      <a:endParaRPr lang="en-US" sz="1800" dirty="0">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313</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Mokinių</a:t>
                      </a:r>
                      <a:r>
                        <a:rPr lang="lt-LT" sz="1800" baseline="0" dirty="0" smtClean="0">
                          <a:solidFill>
                            <a:schemeClr val="tx1"/>
                          </a:solidFill>
                          <a:latin typeface="Times New Roman" panose="02020603050405020304" pitchFamily="18" charset="0"/>
                          <a:cs typeface="Times New Roman" panose="02020603050405020304" pitchFamily="18" charset="0"/>
                        </a:rPr>
                        <a:t> darbų demonstravimas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r>
                        <a:rPr lang="lt-LT" sz="1800" b="0" i="0" dirty="0" smtClean="0">
                          <a:solidFill>
                            <a:schemeClr val="tx1"/>
                          </a:solidFill>
                          <a:effectLst/>
                          <a:latin typeface="Times New Roman" panose="02020603050405020304" pitchFamily="18" charset="0"/>
                          <a:ea typeface="+mn-ea"/>
                          <a:cs typeface="Times New Roman" panose="02020603050405020304" pitchFamily="18" charset="0"/>
                        </a:rPr>
                        <a:t>Mokytojai</a:t>
                      </a:r>
                      <a:r>
                        <a:rPr lang="lt-LT" sz="1800" b="0" i="0" baseline="0" dirty="0" smtClean="0">
                          <a:solidFill>
                            <a:schemeClr val="tx1"/>
                          </a:solidFill>
                          <a:effectLst/>
                          <a:latin typeface="Times New Roman" panose="02020603050405020304" pitchFamily="18" charset="0"/>
                          <a:ea typeface="+mn-ea"/>
                          <a:cs typeface="Times New Roman" panose="02020603050405020304" pitchFamily="18" charset="0"/>
                        </a:rPr>
                        <a:t> aptaria ir demonstruoja mūsų sukurtus darbus.</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68,8</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313</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Mokinių</a:t>
                      </a:r>
                      <a:r>
                        <a:rPr lang="lt-LT" sz="1800" baseline="0" dirty="0" smtClean="0">
                          <a:solidFill>
                            <a:schemeClr val="tx1"/>
                          </a:solidFill>
                          <a:latin typeface="Times New Roman" panose="02020603050405020304" pitchFamily="18" charset="0"/>
                          <a:cs typeface="Times New Roman" panose="02020603050405020304" pitchFamily="18" charset="0"/>
                        </a:rPr>
                        <a:t> darbų demonstravimas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Mokyklos</a:t>
                      </a:r>
                      <a:r>
                        <a:rPr lang="lt-LT" sz="1800" baseline="0" dirty="0" smtClean="0">
                          <a:latin typeface="Times New Roman" panose="02020603050405020304" pitchFamily="18" charset="0"/>
                          <a:cs typeface="Times New Roman" panose="02020603050405020304" pitchFamily="18" charset="0"/>
                        </a:rPr>
                        <a:t> (klasės) erdves puošia mokinių darbai.</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l">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lang="lt-LT" sz="1800" dirty="0" smtClean="0">
                        <a:latin typeface="Times New Roman" panose="02020603050405020304" pitchFamily="18" charset="0"/>
                        <a:cs typeface="Times New Roman" panose="02020603050405020304" pitchFamily="18" charset="0"/>
                      </a:endParaRPr>
                    </a:p>
                  </a:txBody>
                  <a:tcPr marL="0" marR="0" marT="3175" marB="0"/>
                </a:tc>
                <a:tc>
                  <a:txBody>
                    <a:bodyPr/>
                    <a:lstStyle/>
                    <a:p>
                      <a:pPr marL="294640" algn="l">
                        <a:lnSpc>
                          <a:spcPct val="100000"/>
                        </a:lnSpc>
                        <a:spcBef>
                          <a:spcPts val="25"/>
                        </a:spcBef>
                      </a:pPr>
                      <a:r>
                        <a:rPr lang="lt-LT" sz="1800" dirty="0" smtClean="0">
                          <a:latin typeface="Times New Roman" panose="02020603050405020304" pitchFamily="18" charset="0"/>
                          <a:cs typeface="Times New Roman" panose="02020603050405020304" pitchFamily="18" charset="0"/>
                        </a:rPr>
                        <a:t>66,7</a:t>
                      </a: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313</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Mokinių</a:t>
                      </a:r>
                      <a:r>
                        <a:rPr lang="lt-LT" sz="1800" baseline="0" dirty="0" smtClean="0">
                          <a:solidFill>
                            <a:schemeClr val="tx1"/>
                          </a:solidFill>
                          <a:latin typeface="Times New Roman" panose="02020603050405020304" pitchFamily="18" charset="0"/>
                          <a:cs typeface="Times New Roman" panose="02020603050405020304" pitchFamily="18" charset="0"/>
                        </a:rPr>
                        <a:t> darbų demonstravimas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pPr marL="7620" indent="0" algn="just">
                        <a:lnSpc>
                          <a:spcPct val="100000"/>
                        </a:lnSpc>
                        <a:spcBef>
                          <a:spcPts val="25"/>
                        </a:spcBef>
                        <a:buFont typeface="+mj-lt"/>
                        <a:buNone/>
                        <a:tabLst>
                          <a:tab pos="367665" algn="l"/>
                        </a:tabLst>
                      </a:pPr>
                      <a:r>
                        <a:rPr lang="lt-LT" sz="1800" baseline="0" dirty="0" smtClean="0">
                          <a:latin typeface="Times New Roman" panose="02020603050405020304" pitchFamily="18" charset="0"/>
                          <a:cs typeface="Times New Roman" panose="02020603050405020304" pitchFamily="18" charset="0"/>
                        </a:rPr>
                        <a:t>Pamokose naudojamos įvairios priemonės man yra naudingos. </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lang="lt-LT" sz="1800" dirty="0" smtClean="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66,6</a:t>
                      </a:r>
                      <a:r>
                        <a:rPr lang="lt-LT" sz="1800" baseline="0" dirty="0" smtClean="0">
                          <a:latin typeface="Times New Roman" panose="02020603050405020304" pitchFamily="18" charset="0"/>
                          <a:cs typeface="Times New Roman" panose="02020603050405020304" pitchFamily="18" charset="0"/>
                        </a:rPr>
                        <a:t> </a:t>
                      </a:r>
                      <a:endParaRPr lang="lt-LT" sz="1800" dirty="0" smtClean="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Šiuolaikiškumas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pPr marL="7620" indent="0" algn="just">
                        <a:lnSpc>
                          <a:spcPct val="100000"/>
                        </a:lnSpc>
                        <a:spcBef>
                          <a:spcPts val="25"/>
                        </a:spcBef>
                        <a:buFont typeface="+mj-lt"/>
                        <a:buNone/>
                        <a:tabLst>
                          <a:tab pos="367665" algn="l"/>
                        </a:tabLst>
                      </a:pPr>
                      <a:r>
                        <a:rPr lang="lt-LT" sz="1800" baseline="0" dirty="0" smtClean="0">
                          <a:latin typeface="Times New Roman" panose="02020603050405020304" pitchFamily="18" charset="0"/>
                          <a:cs typeface="Times New Roman" panose="02020603050405020304" pitchFamily="18" charset="0"/>
                        </a:rPr>
                        <a:t>Pamokose naudojamos informacinės technologijos padeda man geriau mokytis. </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67,7</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endParaRPr lang="lt-LT" sz="1800" spc="5" dirty="0" smtClean="0">
                        <a:solidFill>
                          <a:schemeClr val="tx1"/>
                        </a:solidFill>
                        <a:latin typeface="Times New Roman" panose="02020603050405020304" pitchFamily="18" charset="0"/>
                        <a:cs typeface="Times New Roman" panose="02020603050405020304" pitchFamily="18" charset="0"/>
                      </a:endParaRPr>
                    </a:p>
                    <a:p>
                      <a:pPr marL="91440" marR="500380">
                        <a:lnSpc>
                          <a:spcPts val="1480"/>
                        </a:lnSpc>
                      </a:pPr>
                      <a:r>
                        <a:rPr lang="lt-LT" sz="1800" spc="5" dirty="0" smtClean="0">
                          <a:solidFill>
                            <a:schemeClr val="tx1"/>
                          </a:solidFill>
                          <a:latin typeface="Times New Roman" panose="02020603050405020304" pitchFamily="18" charset="0"/>
                          <a:cs typeface="Times New Roman" panose="02020603050405020304" pitchFamily="18" charset="0"/>
                        </a:rPr>
                        <a:t>Įvairovė</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solidFill>
                      <a:schemeClr val="accent2">
                        <a:lumMod val="20000"/>
                        <a:lumOff val="80000"/>
                      </a:schemeClr>
                    </a:solidFill>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Pamokose</a:t>
                      </a:r>
                      <a:r>
                        <a:rPr lang="lt-LT" sz="1800" baseline="0" dirty="0" smtClean="0">
                          <a:latin typeface="Times New Roman" panose="02020603050405020304" pitchFamily="18" charset="0"/>
                          <a:cs typeface="Times New Roman" panose="02020603050405020304" pitchFamily="18" charset="0"/>
                        </a:rPr>
                        <a:t> naudojamos įvairios priemonės yra įdomios.</a:t>
                      </a:r>
                      <a:endParaRPr sz="1800" dirty="0">
                        <a:latin typeface="Times New Roman" panose="02020603050405020304" pitchFamily="18" charset="0"/>
                        <a:cs typeface="Times New Roman" panose="02020603050405020304" pitchFamily="18" charset="0"/>
                      </a:endParaRPr>
                    </a:p>
                  </a:txBody>
                  <a:tcPr marL="0" marR="0" marT="3175" marB="0">
                    <a:solidFill>
                      <a:schemeClr val="accent2">
                        <a:lumMod val="20000"/>
                        <a:lumOff val="80000"/>
                      </a:schemeClr>
                    </a:solidFill>
                  </a:tcPr>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solidFill>
                      <a:schemeClr val="accent2">
                        <a:lumMod val="20000"/>
                        <a:lumOff val="80000"/>
                      </a:schemeClr>
                    </a:solidFill>
                  </a:tcPr>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65,7</a:t>
                      </a:r>
                      <a:endParaRPr sz="1800" dirty="0">
                        <a:latin typeface="Times New Roman" panose="02020603050405020304" pitchFamily="18" charset="0"/>
                        <a:cs typeface="Times New Roman" panose="02020603050405020304" pitchFamily="18" charset="0"/>
                      </a:endParaRPr>
                    </a:p>
                  </a:txBody>
                  <a:tcPr marL="0" marR="0" marT="3175" marB="0">
                    <a:solidFill>
                      <a:schemeClr val="accent2">
                        <a:lumMod val="20000"/>
                        <a:lumOff val="80000"/>
                      </a:schemeClr>
                    </a:solidFill>
                  </a:tcPr>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311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chemeClr val="accent2">
                        <a:lumMod val="20000"/>
                        <a:lumOff val="80000"/>
                      </a:schemeClr>
                    </a:solidFill>
                  </a:tcPr>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Šiuolaikiškumas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pPr algn="ctr"/>
            <a:r>
              <a:rPr lang="lt-LT" sz="4800" dirty="0" smtClean="0">
                <a:latin typeface="+mj-lt"/>
              </a:rPr>
              <a:t>4</a:t>
            </a:r>
            <a:r>
              <a:rPr lang="en-US" sz="4800" dirty="0" smtClean="0">
                <a:latin typeface="+mj-lt"/>
              </a:rPr>
              <a:t>. </a:t>
            </a:r>
            <a:r>
              <a:rPr lang="lt-LT" sz="4800" dirty="0" smtClean="0">
                <a:latin typeface="+mj-lt"/>
                <a:cs typeface="Times New Roman" panose="02020603050405020304" pitchFamily="18" charset="0"/>
              </a:rPr>
              <a:t>LYDERYSTĖ IR VADYBA</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mokytojai</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
            </a:r>
            <a:br>
              <a:rPr lang="en-US" sz="4400" i="1" dirty="0" smtClean="0">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241299" y="2181223"/>
          <a:ext cx="10262553" cy="4455035"/>
        </p:xfrm>
        <a:graphic>
          <a:graphicData uri="http://schemas.openxmlformats.org/drawingml/2006/table">
            <a:tbl>
              <a:tblPr firstRow="1" bandRow="1">
                <a:tableStyleId>{5C22544A-7EE6-4342-B048-85BDC9FD1C3A}</a:tableStyleId>
              </a:tblPr>
              <a:tblGrid>
                <a:gridCol w="645399">
                  <a:extLst>
                    <a:ext uri="{9D8B030D-6E8A-4147-A177-3AD203B41FA5}">
                      <a16:colId xmlns:a16="http://schemas.microsoft.com/office/drawing/2014/main" val="1531879371"/>
                    </a:ext>
                  </a:extLst>
                </a:gridCol>
                <a:gridCol w="4231402">
                  <a:extLst>
                    <a:ext uri="{9D8B030D-6E8A-4147-A177-3AD203B41FA5}">
                      <a16:colId xmlns:a16="http://schemas.microsoft.com/office/drawing/2014/main" val="1703439232"/>
                    </a:ext>
                  </a:extLst>
                </a:gridCol>
                <a:gridCol w="966153">
                  <a:extLst>
                    <a:ext uri="{9D8B030D-6E8A-4147-A177-3AD203B41FA5}">
                      <a16:colId xmlns:a16="http://schemas.microsoft.com/office/drawing/2014/main" val="20002"/>
                    </a:ext>
                  </a:extLst>
                </a:gridCol>
                <a:gridCol w="1219200">
                  <a:extLst>
                    <a:ext uri="{9D8B030D-6E8A-4147-A177-3AD203B41FA5}">
                      <a16:colId xmlns:a16="http://schemas.microsoft.com/office/drawing/2014/main" val="1479651258"/>
                    </a:ext>
                  </a:extLst>
                </a:gridCol>
                <a:gridCol w="893946">
                  <a:extLst>
                    <a:ext uri="{9D8B030D-6E8A-4147-A177-3AD203B41FA5}">
                      <a16:colId xmlns:a16="http://schemas.microsoft.com/office/drawing/2014/main" val="3425510100"/>
                    </a:ext>
                  </a:extLst>
                </a:gridCol>
                <a:gridCol w="2306453">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smtClean="0"/>
                        <a:t>1.</a:t>
                      </a:r>
                      <a:endParaRPr lang="lt-LT" dirty="0"/>
                    </a:p>
                  </a:txBody>
                  <a:tcPr/>
                </a:tc>
                <a:tc>
                  <a:txBody>
                    <a:bodyPr/>
                    <a:lstStyle/>
                    <a:p>
                      <a:r>
                        <a:rPr lang="lt-LT" sz="1800" dirty="0" smtClean="0">
                          <a:latin typeface="Times New Roman" panose="02020603050405020304" pitchFamily="18" charset="0"/>
                          <a:cs typeface="Times New Roman" panose="02020603050405020304" pitchFamily="18" charset="0"/>
                        </a:rPr>
                        <a:t>Sprendimai dėl veiklos tobulinimo</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grindžiami mokyklos veiklos įsivertinimo</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rezultatais</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lt-LT" sz="1800" dirty="0" smtClean="0">
                          <a:latin typeface="Times New Roman" panose="02020603050405020304" pitchFamily="18" charset="0"/>
                          <a:cs typeface="Times New Roman" panose="02020603050405020304" pitchFamily="18" charset="0"/>
                        </a:rPr>
                        <a:t>64,3</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Sprendimų</a:t>
                      </a:r>
                      <a:r>
                        <a:rPr lang="lt-LT" sz="1800" baseline="0" dirty="0" smtClean="0">
                          <a:solidFill>
                            <a:schemeClr val="tx1"/>
                          </a:solidFill>
                          <a:latin typeface="Times New Roman" panose="02020603050405020304" pitchFamily="18" charset="0"/>
                          <a:cs typeface="Times New Roman" panose="02020603050405020304" pitchFamily="18" charset="0"/>
                        </a:rPr>
                        <a:t> pagrįstumas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r>
                        <a:rPr lang="lt-LT" sz="1800" dirty="0" smtClean="0">
                          <a:latin typeface="Times New Roman" panose="02020603050405020304" pitchFamily="18" charset="0"/>
                          <a:cs typeface="Times New Roman" panose="02020603050405020304" pitchFamily="18" charset="0"/>
                        </a:rPr>
                        <a:t>Mokykloje aš turi galimybę rodyti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iniciatyvą ir įgyvendinti savo idėjas</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67,9</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412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Pasidalyta lyderystė</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Mūsų mokyklos vadovai siekia, kad</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mokykla keistųsi, tobulėtų</a:t>
                      </a:r>
                      <a:r>
                        <a:rPr lang="en-US" sz="1800"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l">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lang="lt-LT" sz="1800" dirty="0" smtClean="0">
                        <a:latin typeface="Times New Roman" panose="02020603050405020304" pitchFamily="18" charset="0"/>
                        <a:cs typeface="Times New Roman" panose="02020603050405020304" pitchFamily="18" charset="0"/>
                      </a:endParaRPr>
                    </a:p>
                  </a:txBody>
                  <a:tcPr marL="0" marR="0" marT="3175" marB="0"/>
                </a:tc>
                <a:tc>
                  <a:txBody>
                    <a:bodyPr/>
                    <a:lstStyle/>
                    <a:p>
                      <a:pPr marL="294640" algn="l">
                        <a:lnSpc>
                          <a:spcPct val="100000"/>
                        </a:lnSpc>
                        <a:spcBef>
                          <a:spcPts val="25"/>
                        </a:spcBef>
                      </a:pPr>
                      <a:r>
                        <a:rPr lang="lt-LT" sz="1800" dirty="0" smtClean="0">
                          <a:latin typeface="Times New Roman" panose="02020603050405020304" pitchFamily="18" charset="0"/>
                          <a:cs typeface="Times New Roman" panose="02020603050405020304" pitchFamily="18" charset="0"/>
                        </a:rPr>
                        <a:t>64,3</a:t>
                      </a: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411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Tobulinimo kultūra</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Mokykloje priimti sprendimai keičia</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mokyklos gyvenimą, yra reikalingi</a:t>
                      </a:r>
                      <a:r>
                        <a:rPr lang="en-US" sz="1800"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lang="lt-LT" sz="1800" dirty="0" smtClean="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64,3</a:t>
                      </a: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413</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Sprendimų pagrįstumas ir veiksmingumas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pPr marL="7620" indent="0" algn="just">
                        <a:lnSpc>
                          <a:spcPct val="100000"/>
                        </a:lnSpc>
                        <a:spcBef>
                          <a:spcPts val="25"/>
                        </a:spcBef>
                        <a:buFont typeface="+mj-lt"/>
                        <a:buNone/>
                        <a:tabLst>
                          <a:tab pos="367665" algn="l"/>
                        </a:tabLst>
                      </a:pPr>
                      <a:r>
                        <a:rPr lang="fi-FI" sz="1800" dirty="0" err="1" smtClean="0">
                          <a:latin typeface="Times New Roman" panose="02020603050405020304" pitchFamily="18" charset="0"/>
                          <a:cs typeface="Times New Roman" panose="02020603050405020304" pitchFamily="18" charset="0"/>
                        </a:rPr>
                        <a:t>Aš</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keliu</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aukštus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reikalavimus</a:t>
                      </a:r>
                      <a:r>
                        <a:rPr lang="fi-FI" sz="1800" dirty="0" smtClean="0">
                          <a:latin typeface="Times New Roman" panose="02020603050405020304" pitchFamily="18" charset="0"/>
                          <a:cs typeface="Times New Roman" panose="02020603050405020304" pitchFamily="18" charset="0"/>
                        </a:rPr>
                        <a:t> </a:t>
                      </a:r>
                      <a:r>
                        <a:rPr lang="fi-FI" sz="1800" dirty="0" err="1" smtClean="0">
                          <a:latin typeface="Times New Roman" panose="02020603050405020304" pitchFamily="18" charset="0"/>
                          <a:cs typeface="Times New Roman" panose="02020603050405020304" pitchFamily="18" charset="0"/>
                        </a:rPr>
                        <a:t>sau</a:t>
                      </a:r>
                      <a:r>
                        <a:rPr lang="fi-FI" sz="1800" dirty="0" smtClean="0">
                          <a:latin typeface="Times New Roman" panose="02020603050405020304" pitchFamily="18" charset="0"/>
                          <a:cs typeface="Times New Roman" panose="02020603050405020304" pitchFamily="18" charset="0"/>
                        </a:rPr>
                        <a:t>. </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78,6</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432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Reiklumas sau</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solidFill>
                      <a:srgbClr val="FFFF00"/>
                    </a:solidFill>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Aš siekiu kuo geriau atlikti savo darbą</a:t>
                      </a:r>
                      <a:r>
                        <a:rPr lang="en-US" sz="1800"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9464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94640">
                        <a:lnSpc>
                          <a:spcPct val="100000"/>
                        </a:lnSpc>
                        <a:spcBef>
                          <a:spcPts val="25"/>
                        </a:spcBef>
                      </a:pPr>
                      <a:r>
                        <a:rPr lang="lt-LT" sz="1800" dirty="0" smtClean="0">
                          <a:latin typeface="Times New Roman" panose="02020603050405020304" pitchFamily="18" charset="0"/>
                          <a:cs typeface="Times New Roman" panose="02020603050405020304" pitchFamily="18" charset="0"/>
                        </a:rPr>
                        <a:t>89,3</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431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Pozityvus profesionalumas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pPr algn="ctr"/>
            <a:r>
              <a:rPr lang="lt-LT" sz="4800" dirty="0" smtClean="0">
                <a:latin typeface="+mj-lt"/>
              </a:rPr>
              <a:t>3</a:t>
            </a:r>
            <a:r>
              <a:rPr lang="en-US" sz="4800" dirty="0" smtClean="0">
                <a:latin typeface="+mj-lt"/>
              </a:rPr>
              <a:t>. </a:t>
            </a:r>
            <a:r>
              <a:rPr lang="lt-LT" sz="4800" dirty="0" smtClean="0">
                <a:latin typeface="+mj-lt"/>
                <a:cs typeface="Times New Roman" panose="02020603050405020304" pitchFamily="18" charset="0"/>
              </a:rPr>
              <a:t>LYDERYSTĖ IR VADYBA</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mokiniai</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
            </a:r>
            <a:br>
              <a:rPr lang="en-US" sz="4400" i="1" dirty="0" smtClean="0">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317500" y="2105025"/>
          <a:ext cx="10071099" cy="5013196"/>
        </p:xfrm>
        <a:graphic>
          <a:graphicData uri="http://schemas.openxmlformats.org/drawingml/2006/table">
            <a:tbl>
              <a:tblPr firstRow="1" bandRow="1">
                <a:tableStyleId>{5C22544A-7EE6-4342-B048-85BDC9FD1C3A}</a:tableStyleId>
              </a:tblPr>
              <a:tblGrid>
                <a:gridCol w="657855">
                  <a:extLst>
                    <a:ext uri="{9D8B030D-6E8A-4147-A177-3AD203B41FA5}">
                      <a16:colId xmlns:a16="http://schemas.microsoft.com/office/drawing/2014/main" val="1531879371"/>
                    </a:ext>
                  </a:extLst>
                </a:gridCol>
                <a:gridCol w="4577675">
                  <a:extLst>
                    <a:ext uri="{9D8B030D-6E8A-4147-A177-3AD203B41FA5}">
                      <a16:colId xmlns:a16="http://schemas.microsoft.com/office/drawing/2014/main" val="1703439232"/>
                    </a:ext>
                  </a:extLst>
                </a:gridCol>
                <a:gridCol w="708070">
                  <a:extLst>
                    <a:ext uri="{9D8B030D-6E8A-4147-A177-3AD203B41FA5}">
                      <a16:colId xmlns:a16="http://schemas.microsoft.com/office/drawing/2014/main" val="20002"/>
                    </a:ext>
                  </a:extLst>
                </a:gridCol>
                <a:gridCol w="1143000">
                  <a:extLst>
                    <a:ext uri="{9D8B030D-6E8A-4147-A177-3AD203B41FA5}">
                      <a16:colId xmlns:a16="http://schemas.microsoft.com/office/drawing/2014/main" val="1479651258"/>
                    </a:ext>
                  </a:extLst>
                </a:gridCol>
                <a:gridCol w="990600">
                  <a:extLst>
                    <a:ext uri="{9D8B030D-6E8A-4147-A177-3AD203B41FA5}">
                      <a16:colId xmlns:a16="http://schemas.microsoft.com/office/drawing/2014/main" val="3425510100"/>
                    </a:ext>
                  </a:extLst>
                </a:gridCol>
                <a:gridCol w="1993899">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baseline="0" dirty="0" smtClean="0">
                          <a:solidFill>
                            <a:schemeClr val="tx1"/>
                          </a:solidFill>
                          <a:latin typeface="Times New Roman" panose="02020603050405020304" pitchFamily="18" charset="0"/>
                          <a:cs typeface="Times New Roman" panose="02020603050405020304" pitchFamily="18" charset="0"/>
                        </a:rPr>
                        <a:t> </a:t>
                      </a: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smtClean="0"/>
                        <a:t>1.</a:t>
                      </a:r>
                      <a:endParaRPr lang="lt-LT" dirty="0"/>
                    </a:p>
                  </a:txBody>
                  <a:tcPr/>
                </a:tc>
                <a:tc>
                  <a:txBody>
                    <a:bodyPr/>
                    <a:lstStyle/>
                    <a:p>
                      <a:pPr marL="4762" marR="0" lvl="0" indent="0" algn="l" rtl="0">
                        <a:lnSpc>
                          <a:spcPct val="116666"/>
                        </a:lnSpc>
                        <a:spcBef>
                          <a:spcPts val="0"/>
                        </a:spcBef>
                        <a:spcAft>
                          <a:spcPts val="0"/>
                        </a:spcAft>
                        <a:buClr>
                          <a:schemeClr val="dk1"/>
                        </a:buClr>
                        <a:buSzPts val="1200"/>
                        <a:buFont typeface="Calibri"/>
                        <a:buNone/>
                      </a:pPr>
                      <a:r>
                        <a:rPr lang="lt-LT" dirty="0" smtClean="0">
                          <a:latin typeface="Times New Roman" panose="02020603050405020304" pitchFamily="18" charset="0"/>
                          <a:cs typeface="Times New Roman" panose="02020603050405020304" pitchFamily="18" charset="0"/>
                        </a:rPr>
                        <a:t> Mūsų</a:t>
                      </a:r>
                      <a:r>
                        <a:rPr lang="lt-LT" baseline="0" dirty="0" smtClean="0">
                          <a:latin typeface="Times New Roman" panose="02020603050405020304" pitchFamily="18" charset="0"/>
                          <a:cs typeface="Times New Roman" panose="02020603050405020304" pitchFamily="18" charset="0"/>
                        </a:rPr>
                        <a:t> mokyklos mokytojai bendradarbiauja, dirba kartu tam, kad mes apsiektume, kuo geresnių rezultatų. </a:t>
                      </a:r>
                      <a:endParaRPr sz="1800" dirty="0">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solidFill>
                            <a:schemeClr val="tx1"/>
                          </a:solidFill>
                          <a:latin typeface="Times New Roman" panose="02020603050405020304" pitchFamily="18" charset="0"/>
                          <a:cs typeface="Times New Roman" panose="02020603050405020304" pitchFamily="18" charset="0"/>
                        </a:rPr>
                        <a:t>3</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  </a:t>
                      </a:r>
                      <a:r>
                        <a:rPr lang="lt-LT"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70,8</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52386" marR="0" lvl="0" indent="0" algn="ctr" rtl="0">
                        <a:lnSpc>
                          <a:spcPct val="116666"/>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421</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16666"/>
                        </a:lnSpc>
                        <a:spcBef>
                          <a:spcPts val="0"/>
                        </a:spcBef>
                        <a:spcAft>
                          <a:spcPts val="0"/>
                        </a:spcAft>
                        <a:buClr>
                          <a:schemeClr val="dk1"/>
                        </a:buClr>
                        <a:buSzPts val="1200"/>
                        <a:buFont typeface="Calibri"/>
                        <a:buNone/>
                      </a:pPr>
                      <a:r>
                        <a:rPr lang="lt-LT" sz="1800" dirty="0" err="1" smtClean="0">
                          <a:solidFill>
                            <a:schemeClr val="tx1"/>
                          </a:solidFill>
                          <a:latin typeface="Times New Roman" panose="02020603050405020304" pitchFamily="18" charset="0"/>
                          <a:cs typeface="Times New Roman" panose="02020603050405020304" pitchFamily="18" charset="0"/>
                        </a:rPr>
                        <a:t>Bendrabarbiavimo</a:t>
                      </a:r>
                      <a:r>
                        <a:rPr lang="lt-LT" sz="1800" baseline="0" dirty="0" smtClean="0">
                          <a:solidFill>
                            <a:schemeClr val="tx1"/>
                          </a:solidFill>
                          <a:latin typeface="Times New Roman" panose="02020603050405020304" pitchFamily="18" charset="0"/>
                          <a:cs typeface="Times New Roman" panose="02020603050405020304" pitchFamily="18" charset="0"/>
                        </a:rPr>
                        <a:t> kultūra</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Mano</a:t>
                      </a:r>
                      <a:r>
                        <a:rPr lang="lt-LT" sz="1800" baseline="0" dirty="0" smtClean="0">
                          <a:latin typeface="Times New Roman" panose="02020603050405020304" pitchFamily="18" charset="0"/>
                          <a:cs typeface="Times New Roman" panose="02020603050405020304" pitchFamily="18" charset="0"/>
                        </a:rPr>
                        <a:t> tėvai aktyviai dalyvauja renginiuose, bendruose susitikimuose su mokytojais, pamokose.</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dirty="0" smtClean="0">
                          <a:latin typeface="Times New Roman" panose="02020603050405020304" pitchFamily="18" charset="0"/>
                          <a:cs typeface="Times New Roman" panose="02020603050405020304" pitchFamily="18" charset="0"/>
                        </a:rPr>
                        <a:t>62,5</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422</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solidFill>
                            <a:schemeClr val="tx1"/>
                          </a:solidFill>
                          <a:latin typeface="Times New Roman" panose="02020603050405020304" pitchFamily="18" charset="0"/>
                          <a:cs typeface="Times New Roman" panose="02020603050405020304" pitchFamily="18" charset="0"/>
                        </a:rPr>
                        <a:t>Į(si)traukimas</a:t>
                      </a:r>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solidFill>
                      <a:schemeClr val="accent2">
                        <a:lumMod val="20000"/>
                        <a:lumOff val="80000"/>
                      </a:schemeClr>
                    </a:solidFill>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dirty="0" smtClean="0">
                          <a:latin typeface="Times New Roman" panose="02020603050405020304" pitchFamily="18" charset="0"/>
                          <a:cs typeface="Times New Roman" panose="02020603050405020304" pitchFamily="18" charset="0"/>
                        </a:rPr>
                        <a:t>Mūsų mokykloje šalia tradicijų vis atsiranda naujų veiklų,</a:t>
                      </a:r>
                      <a:r>
                        <a:rPr lang="lt-LT" baseline="0" dirty="0" smtClean="0">
                          <a:latin typeface="Times New Roman" panose="02020603050405020304" pitchFamily="18" charset="0"/>
                          <a:cs typeface="Times New Roman" panose="02020603050405020304" pitchFamily="18" charset="0"/>
                        </a:rPr>
                        <a:t> įdomesnių pamokų.</a:t>
                      </a:r>
                      <a:endParaRPr sz="1800" dirty="0">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solidFill>
                      <a:schemeClr val="accent2">
                        <a:lumMod val="20000"/>
                        <a:lumOff val="80000"/>
                      </a:schemeClr>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61,5</a:t>
                      </a:r>
                      <a:endParaRPr sz="1800" dirty="0">
                        <a:latin typeface="Times New Roman" panose="02020603050405020304" pitchFamily="18" charset="0"/>
                        <a:cs typeface="Times New Roman" panose="02020603050405020304" pitchFamily="18" charset="0"/>
                      </a:endParaRPr>
                    </a:p>
                  </a:txBody>
                  <a:tcPr marL="0" marR="0" marT="1275" marB="0">
                    <a:solidFill>
                      <a:schemeClr val="accent2">
                        <a:lumMod val="20000"/>
                        <a:lumOff val="80000"/>
                      </a:schemeClr>
                    </a:solidFill>
                  </a:tcPr>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423</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Atvirumas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 Mūsų mokyklos mokytojai stengiasi kuo geriau vesti pamokas.</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68,8</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431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Pozityvus profesionalumas</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pPr marL="7620">
                        <a:lnSpc>
                          <a:spcPct val="100000"/>
                        </a:lnSpc>
                        <a:spcBef>
                          <a:spcPts val="25"/>
                        </a:spcBef>
                        <a:tabLst>
                          <a:tab pos="367665" algn="l"/>
                        </a:tabLst>
                      </a:pPr>
                      <a:r>
                        <a:rPr lang="lt-LT" sz="1800" spc="10" noProof="0" dirty="0" smtClean="0">
                          <a:latin typeface="Times New Roman" panose="02020603050405020304" pitchFamily="18" charset="0"/>
                          <a:cs typeface="Times New Roman" panose="02020603050405020304" pitchFamily="18" charset="0"/>
                        </a:rPr>
                        <a:t>Aš</a:t>
                      </a:r>
                      <a:r>
                        <a:rPr sz="1800" spc="10" dirty="0" smtClean="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pasitikiu</a:t>
                      </a:r>
                      <a:r>
                        <a:rPr sz="1800" spc="4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savo</a:t>
                      </a:r>
                      <a:r>
                        <a:rPr sz="1800" spc="2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mokyklos</a:t>
                      </a:r>
                      <a:r>
                        <a:rPr sz="1800" spc="1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vadovais.</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algn="ctr">
                        <a:lnSpc>
                          <a:spcPct val="100000"/>
                        </a:lnSpc>
                        <a:spcBef>
                          <a:spcPts val="25"/>
                        </a:spcBef>
                      </a:pPr>
                      <a:r>
                        <a:rPr lang="lt-LT" sz="1800" spc="10" dirty="0" smtClean="0">
                          <a:latin typeface="Times New Roman" panose="02020603050405020304" pitchFamily="18" charset="0"/>
                          <a:cs typeface="Times New Roman" panose="02020603050405020304" pitchFamily="18" charset="0"/>
                        </a:rPr>
                        <a:t>66,7</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sz="1800" spc="10" dirty="0">
                          <a:latin typeface="Times New Roman" panose="02020603050405020304" pitchFamily="18" charset="0"/>
                          <a:cs typeface="Times New Roman" panose="02020603050405020304" pitchFamily="18" charset="0"/>
                        </a:rPr>
                        <a:t>412</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63195">
                        <a:lnSpc>
                          <a:spcPct val="100000"/>
                        </a:lnSpc>
                        <a:spcBef>
                          <a:spcPts val="10"/>
                        </a:spcBef>
                      </a:pPr>
                      <a:r>
                        <a:rPr sz="1800" spc="5" dirty="0">
                          <a:latin typeface="Times New Roman" panose="02020603050405020304" pitchFamily="18" charset="0"/>
                          <a:cs typeface="Times New Roman" panose="02020603050405020304" pitchFamily="18" charset="0"/>
                        </a:rPr>
                        <a:t>Įsipareigojimas</a:t>
                      </a:r>
                      <a:r>
                        <a:rPr sz="1800" spc="1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susitarimams</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solidFill>
                      <a:srgbClr val="FFFF00"/>
                    </a:solidFill>
                  </a:tcPr>
                </a:tc>
                <a:tc>
                  <a:txBody>
                    <a:bodyPr/>
                    <a:lstStyle/>
                    <a:p>
                      <a:pPr marL="7620">
                        <a:lnSpc>
                          <a:spcPct val="100000"/>
                        </a:lnSpc>
                        <a:spcBef>
                          <a:spcPts val="25"/>
                        </a:spcBef>
                        <a:tabLst>
                          <a:tab pos="344805" algn="l"/>
                        </a:tabLst>
                      </a:pPr>
                      <a:r>
                        <a:rPr sz="1800" spc="-20" dirty="0" err="1" smtClean="0">
                          <a:latin typeface="Times New Roman" panose="02020603050405020304" pitchFamily="18" charset="0"/>
                          <a:cs typeface="Times New Roman" panose="02020603050405020304" pitchFamily="18" charset="0"/>
                        </a:rPr>
                        <a:t>Tėvai</a:t>
                      </a:r>
                      <a:r>
                        <a:rPr sz="1800" spc="25"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žino</a:t>
                      </a:r>
                      <a:r>
                        <a:rPr sz="1800" spc="5" dirty="0" smtClean="0">
                          <a:latin typeface="Times New Roman" panose="02020603050405020304" pitchFamily="18" charset="0"/>
                          <a:cs typeface="Times New Roman" panose="02020603050405020304" pitchFamily="18" charset="0"/>
                        </a:rPr>
                        <a:t> </a:t>
                      </a:r>
                      <a:r>
                        <a:rPr sz="1800" spc="10" dirty="0" err="1" smtClean="0">
                          <a:latin typeface="Times New Roman" panose="02020603050405020304" pitchFamily="18" charset="0"/>
                          <a:cs typeface="Times New Roman" panose="02020603050405020304" pitchFamily="18" charset="0"/>
                        </a:rPr>
                        <a:t>apie</a:t>
                      </a:r>
                      <a:r>
                        <a:rPr sz="1800" spc="15" dirty="0" smtClean="0">
                          <a:latin typeface="Times New Roman" panose="02020603050405020304" pitchFamily="18" charset="0"/>
                          <a:cs typeface="Times New Roman" panose="02020603050405020304" pitchFamily="18" charset="0"/>
                        </a:rPr>
                        <a:t> </a:t>
                      </a:r>
                      <a:r>
                        <a:rPr sz="1800" spc="15" dirty="0" err="1" smtClean="0">
                          <a:latin typeface="Times New Roman" panose="02020603050405020304" pitchFamily="18" charset="0"/>
                          <a:cs typeface="Times New Roman" panose="02020603050405020304" pitchFamily="18" charset="0"/>
                        </a:rPr>
                        <a:t>mano</a:t>
                      </a:r>
                      <a:r>
                        <a:rPr sz="1800" spc="5"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mokymosi</a:t>
                      </a:r>
                      <a:r>
                        <a:rPr sz="1800" spc="40"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pasiekimus</a:t>
                      </a:r>
                      <a:r>
                        <a:rPr sz="1800" spc="5" dirty="0" smtClean="0">
                          <a:latin typeface="Times New Roman" panose="02020603050405020304" pitchFamily="18" charset="0"/>
                          <a:cs typeface="Times New Roman" panose="02020603050405020304" pitchFamily="18" charset="0"/>
                        </a:rPr>
                        <a:t>,</a:t>
                      </a:r>
                      <a:r>
                        <a:rPr sz="1800" spc="40"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aptaria</a:t>
                      </a:r>
                      <a:r>
                        <a:rPr sz="1800" spc="15" dirty="0" smtClean="0">
                          <a:latin typeface="Times New Roman" panose="02020603050405020304" pitchFamily="18" charset="0"/>
                          <a:cs typeface="Times New Roman" panose="02020603050405020304" pitchFamily="18" charset="0"/>
                        </a:rPr>
                        <a:t> </a:t>
                      </a:r>
                      <a:r>
                        <a:rPr sz="1800" spc="10" dirty="0" err="1" smtClean="0">
                          <a:latin typeface="Times New Roman" panose="02020603050405020304" pitchFamily="18" charset="0"/>
                          <a:cs typeface="Times New Roman" panose="02020603050405020304" pitchFamily="18" charset="0"/>
                        </a:rPr>
                        <a:t>juos</a:t>
                      </a:r>
                      <a:r>
                        <a:rPr sz="1800"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su</a:t>
                      </a:r>
                      <a:r>
                        <a:rPr sz="1800" spc="20" dirty="0" smtClean="0">
                          <a:latin typeface="Times New Roman" panose="02020603050405020304" pitchFamily="18" charset="0"/>
                          <a:cs typeface="Times New Roman" panose="02020603050405020304" pitchFamily="18" charset="0"/>
                        </a:rPr>
                        <a:t> </a:t>
                      </a:r>
                      <a:r>
                        <a:rPr sz="1800" spc="5" dirty="0" err="1" smtClean="0">
                          <a:latin typeface="Times New Roman" panose="02020603050405020304" pitchFamily="18" charset="0"/>
                          <a:cs typeface="Times New Roman" panose="02020603050405020304" pitchFamily="18" charset="0"/>
                        </a:rPr>
                        <a:t>mokytojais</a:t>
                      </a:r>
                      <a:r>
                        <a:rPr sz="1800" spc="5"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7686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76860" algn="ctr">
                        <a:lnSpc>
                          <a:spcPct val="100000"/>
                        </a:lnSpc>
                        <a:spcBef>
                          <a:spcPts val="25"/>
                        </a:spcBef>
                      </a:pPr>
                      <a:r>
                        <a:rPr lang="lt-LT" sz="1800" spc="10" dirty="0" smtClean="0">
                          <a:latin typeface="Times New Roman" panose="02020603050405020304" pitchFamily="18" charset="0"/>
                          <a:cs typeface="Times New Roman" panose="02020603050405020304" pitchFamily="18" charset="0"/>
                        </a:rPr>
                        <a:t>74</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R="155575" algn="ctr">
                        <a:lnSpc>
                          <a:spcPct val="100000"/>
                        </a:lnSpc>
                        <a:spcBef>
                          <a:spcPts val="10"/>
                        </a:spcBef>
                      </a:pPr>
                      <a:r>
                        <a:rPr sz="1800" spc="10" dirty="0" smtClean="0">
                          <a:latin typeface="Times New Roman" panose="02020603050405020304" pitchFamily="18" charset="0"/>
                          <a:cs typeface="Times New Roman" panose="02020603050405020304" pitchFamily="18" charset="0"/>
                        </a:rPr>
                        <a:t>422</a:t>
                      </a:r>
                      <a:endParaRPr sz="1800" dirty="0">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marL="163195">
                        <a:lnSpc>
                          <a:spcPct val="100000"/>
                        </a:lnSpc>
                        <a:spcBef>
                          <a:spcPts val="10"/>
                        </a:spcBef>
                      </a:pPr>
                      <a:r>
                        <a:rPr sz="1800" dirty="0">
                          <a:latin typeface="Times New Roman" panose="02020603050405020304" pitchFamily="18" charset="0"/>
                          <a:cs typeface="Times New Roman" panose="02020603050405020304" pitchFamily="18" charset="0"/>
                        </a:rPr>
                        <a:t>Pažinimas</a:t>
                      </a:r>
                      <a:r>
                        <a:rPr sz="1800" spc="2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ir</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sąveika</a:t>
                      </a:r>
                      <a:endParaRPr sz="1800" dirty="0">
                        <a:latin typeface="Times New Roman" panose="02020603050405020304" pitchFamily="18" charset="0"/>
                        <a:cs typeface="Times New Roman" panose="02020603050405020304" pitchFamily="18" charset="0"/>
                      </a:endParaRPr>
                    </a:p>
                  </a:txBody>
                  <a:tcPr marL="0" marR="0" marT="1270" marB="0">
                    <a:solidFill>
                      <a:srgbClr val="FFFF00"/>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2662267"/>
          </a:xfrm>
          <a:prstGeom prst="rect">
            <a:avLst/>
          </a:prstGeom>
        </p:spPr>
        <p:txBody>
          <a:bodyPr wrap="square">
            <a:spAutoFit/>
          </a:bodyPr>
          <a:lstStyle/>
          <a:p>
            <a:pPr algn="ctr"/>
            <a:r>
              <a:rPr lang="lt-LT" sz="4800" dirty="0" smtClean="0">
                <a:latin typeface="+mj-lt"/>
              </a:rPr>
              <a:t>3</a:t>
            </a:r>
            <a:r>
              <a:rPr lang="en-US" sz="4800" dirty="0" smtClean="0">
                <a:latin typeface="+mj-lt"/>
              </a:rPr>
              <a:t>. </a:t>
            </a:r>
            <a:r>
              <a:rPr lang="lt-LT" sz="4800" dirty="0" smtClean="0">
                <a:latin typeface="+mj-lt"/>
                <a:cs typeface="Times New Roman" panose="02020603050405020304" pitchFamily="18" charset="0"/>
              </a:rPr>
              <a:t>LYDERYSTĖ IR VADYBA</a:t>
            </a:r>
            <a:r>
              <a:rPr lang="pl-PL" sz="4800" dirty="0" smtClean="0">
                <a:latin typeface="+mj-lt"/>
                <a:cs typeface="Times New Roman" panose="02020603050405020304" pitchFamily="18" charset="0"/>
              </a:rPr>
              <a:t>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tėvai</a:t>
            </a:r>
            <a:r>
              <a:rPr lang="pl-PL" sz="4400" i="1" dirty="0" smtClean="0">
                <a:latin typeface="+mj-lt"/>
                <a:cs typeface="Times New Roman" panose="02020603050405020304" pitchFamily="18" charset="0"/>
              </a:rPr>
              <a:t>)</a:t>
            </a:r>
            <a:r>
              <a:rPr lang="en-US" sz="4400" i="1" dirty="0" smtClean="0">
                <a:latin typeface="+mj-lt"/>
                <a:cs typeface="Times New Roman" panose="02020603050405020304" pitchFamily="18" charset="0"/>
              </a:rPr>
              <a:t/>
            </a:r>
            <a:br>
              <a:rPr lang="en-US" sz="4400" i="1" dirty="0" smtClean="0">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317500" y="2105025"/>
          <a:ext cx="10071099" cy="4642991"/>
        </p:xfrm>
        <a:graphic>
          <a:graphicData uri="http://schemas.openxmlformats.org/drawingml/2006/table">
            <a:tbl>
              <a:tblPr firstRow="1" bandRow="1">
                <a:tableStyleId>{5C22544A-7EE6-4342-B048-85BDC9FD1C3A}</a:tableStyleId>
              </a:tblPr>
              <a:tblGrid>
                <a:gridCol w="657855">
                  <a:extLst>
                    <a:ext uri="{9D8B030D-6E8A-4147-A177-3AD203B41FA5}">
                      <a16:colId xmlns:a16="http://schemas.microsoft.com/office/drawing/2014/main" val="1531879371"/>
                    </a:ext>
                  </a:extLst>
                </a:gridCol>
                <a:gridCol w="4980945">
                  <a:extLst>
                    <a:ext uri="{9D8B030D-6E8A-4147-A177-3AD203B41FA5}">
                      <a16:colId xmlns:a16="http://schemas.microsoft.com/office/drawing/2014/main" val="1703439232"/>
                    </a:ext>
                  </a:extLst>
                </a:gridCol>
                <a:gridCol w="990600">
                  <a:extLst>
                    <a:ext uri="{9D8B030D-6E8A-4147-A177-3AD203B41FA5}">
                      <a16:colId xmlns:a16="http://schemas.microsoft.com/office/drawing/2014/main" val="20002"/>
                    </a:ext>
                  </a:extLst>
                </a:gridCol>
                <a:gridCol w="915656">
                  <a:extLst>
                    <a:ext uri="{9D8B030D-6E8A-4147-A177-3AD203B41FA5}">
                      <a16:colId xmlns:a16="http://schemas.microsoft.com/office/drawing/2014/main" val="1479651258"/>
                    </a:ext>
                  </a:extLst>
                </a:gridCol>
                <a:gridCol w="866072">
                  <a:extLst>
                    <a:ext uri="{9D8B030D-6E8A-4147-A177-3AD203B41FA5}">
                      <a16:colId xmlns:a16="http://schemas.microsoft.com/office/drawing/2014/main" val="3425510100"/>
                    </a:ext>
                  </a:extLst>
                </a:gridCol>
                <a:gridCol w="1659971">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841147">
                <a:tc>
                  <a:txBody>
                    <a:bodyPr/>
                    <a:lstStyle/>
                    <a:p>
                      <a:pPr marL="0" indent="0">
                        <a:buFont typeface="+mj-lt"/>
                        <a:buNone/>
                      </a:pPr>
                      <a:r>
                        <a:rPr lang="lt-LT" smtClean="0"/>
                        <a:t>1.</a:t>
                      </a:r>
                      <a:endParaRPr lang="lt-LT" dirty="0"/>
                    </a:p>
                  </a:txBody>
                  <a:tcPr/>
                </a:tc>
                <a:tc>
                  <a:txBody>
                    <a:bodyPr/>
                    <a:lstStyle/>
                    <a:p>
                      <a:pPr marL="4762" marR="0" lvl="0" indent="0" algn="l" rtl="0">
                        <a:lnSpc>
                          <a:spcPct val="116666"/>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Mokytojai bendradarbiauja su manimi dėl</a:t>
                      </a:r>
                    </a:p>
                    <a:p>
                      <a:pPr marL="4762" marR="0" lvl="0" indent="0" algn="l" rtl="0">
                        <a:lnSpc>
                          <a:spcPct val="116666"/>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asmeninės vaiko mokymosi pažangos.</a:t>
                      </a: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solidFill>
                            <a:schemeClr val="tx1"/>
                          </a:solidFill>
                          <a:latin typeface="Times New Roman" panose="02020603050405020304" pitchFamily="18" charset="0"/>
                          <a:cs typeface="Times New Roman" panose="02020603050405020304" pitchFamily="18" charset="0"/>
                        </a:rPr>
                        <a:t>3</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defTabSz="1008400" rtl="0" eaLnBrk="1" fontAlgn="auto" latinLnBrk="0" hangingPunct="1">
                        <a:lnSpc>
                          <a:spcPct val="100000"/>
                        </a:lnSpc>
                        <a:spcBef>
                          <a:spcPts val="0"/>
                        </a:spcBef>
                        <a:spcAft>
                          <a:spcPts val="0"/>
                        </a:spcAft>
                        <a:buClr>
                          <a:srgbClr val="FF0000"/>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77,1</a:t>
                      </a:r>
                    </a:p>
                    <a:p>
                      <a:pPr marL="125412" marR="0" lvl="0" indent="0" algn="ctr" rtl="0">
                        <a:lnSpc>
                          <a:spcPct val="100000"/>
                        </a:lnSpc>
                        <a:spcBef>
                          <a:spcPts val="0"/>
                        </a:spcBef>
                        <a:spcAft>
                          <a:spcPts val="0"/>
                        </a:spcAft>
                        <a:buClr>
                          <a:srgbClr val="FF0000"/>
                        </a:buClr>
                        <a:buSzPts val="1200"/>
                        <a:buFont typeface="Calibri"/>
                        <a:buNone/>
                      </a:pP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52386" marR="0" lvl="0" indent="0" algn="ctr" defTabSz="1008400" rtl="0" eaLnBrk="1" fontAlgn="auto" latinLnBrk="0" hangingPunct="1">
                        <a:lnSpc>
                          <a:spcPct val="116666"/>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241</a:t>
                      </a:r>
                    </a:p>
                    <a:p>
                      <a:pPr marL="52386" marR="0" lvl="0" indent="0" algn="ctr" rtl="0">
                        <a:lnSpc>
                          <a:spcPct val="116666"/>
                        </a:lnSpc>
                        <a:spcBef>
                          <a:spcPts val="0"/>
                        </a:spcBef>
                        <a:spcAft>
                          <a:spcPts val="0"/>
                        </a:spcAft>
                        <a:buClr>
                          <a:schemeClr val="dk1"/>
                        </a:buClr>
                        <a:buSzPts val="1200"/>
                        <a:buFont typeface="Calibri"/>
                        <a:buNone/>
                      </a:pP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4762" marR="0" lvl="0" indent="0" algn="l" rtl="0">
                        <a:lnSpc>
                          <a:spcPct val="116666"/>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Pažangą skatinantis</a:t>
                      </a:r>
                    </a:p>
                    <a:p>
                      <a:pPr marL="4762" marR="0" lvl="0" indent="0" algn="l" rtl="0">
                        <a:lnSpc>
                          <a:spcPct val="116666"/>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grįžtamasis ryšys</a:t>
                      </a:r>
                    </a:p>
                  </a:txBody>
                  <a:tcPr marL="0" marR="0" marT="0" marB="0"/>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solidFill>
                      <a:srgbClr val="FFFF00"/>
                    </a:solidFill>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Aš aktyviai dalyvauju mokyklos renginiuose,</a:t>
                      </a:r>
                    </a:p>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bendruose susitikimuose su mokytojais,</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pamokose.</a:t>
                      </a:r>
                    </a:p>
                  </a:txBody>
                  <a:tcPr marL="0" marR="0" marT="0" marB="0">
                    <a:solidFill>
                      <a:srgbClr val="FFFF00"/>
                    </a:solidFill>
                  </a:tcPr>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solidFill>
                      <a:srgbClr val="FFFF00"/>
                    </a:solidFill>
                  </a:tcPr>
                </a:tc>
                <a:tc>
                  <a:txBody>
                    <a:bodyPr/>
                    <a:lstStyle/>
                    <a:p>
                      <a:pPr marL="125412" marR="0" lvl="0" indent="0" algn="ctr" defTabSz="1008400" rtl="0" eaLnBrk="1" fontAlgn="auto" latinLnBrk="0" hangingPunct="1">
                        <a:lnSpc>
                          <a:spcPct val="100000"/>
                        </a:lnSpc>
                        <a:spcBef>
                          <a:spcPts val="0"/>
                        </a:spcBef>
                        <a:spcAft>
                          <a:spcPts val="0"/>
                        </a:spcAft>
                        <a:buClr>
                          <a:srgbClr val="FF0000"/>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87,5</a:t>
                      </a:r>
                    </a:p>
                    <a:p>
                      <a:pPr marL="125412" marR="0" lvl="0" indent="0" algn="ctr" rtl="0">
                        <a:lnSpc>
                          <a:spcPct val="100000"/>
                        </a:lnSpc>
                        <a:spcBef>
                          <a:spcPts val="0"/>
                        </a:spcBef>
                        <a:spcAft>
                          <a:spcPts val="0"/>
                        </a:spcAft>
                        <a:buClr>
                          <a:srgbClr val="FF0000"/>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1275" marB="0">
                    <a:solidFill>
                      <a:srgbClr val="FFFF00"/>
                    </a:solidFill>
                  </a:tcPr>
                </a:tc>
                <a:tc>
                  <a:txBody>
                    <a:bodyPr/>
                    <a:lstStyle/>
                    <a:p>
                      <a:pPr marL="52386"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422</a:t>
                      </a:r>
                    </a:p>
                    <a:p>
                      <a:pPr marL="52386" marR="0" lvl="0" indent="0" algn="ctr" rtl="0">
                        <a:lnSpc>
                          <a:spcPct val="100000"/>
                        </a:lnSpc>
                        <a:spcBef>
                          <a:spcPts val="0"/>
                        </a:spcBef>
                        <a:spcAft>
                          <a:spcPts val="0"/>
                        </a:spcAft>
                        <a:buClr>
                          <a:schemeClr val="dk1"/>
                        </a:buClr>
                        <a:buSzPts val="1200"/>
                        <a:buFont typeface="Calibri"/>
                        <a:buNone/>
                      </a:pP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90487"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Įsitraukimas</a:t>
                      </a:r>
                      <a:endParaRPr lang="lt-LT" sz="1800" dirty="0" smtClean="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solidFill>
                      <a:srgbClr val="FFFF00"/>
                    </a:solidFill>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Mokykla bendradarbiauja su kitomis įstaigomis</a:t>
                      </a:r>
                    </a:p>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(mokyklomis, kultūros centrais ir kt.)</a:t>
                      </a:r>
                    </a:p>
                  </a:txBody>
                  <a:tcPr marL="0" marR="0" marT="0" marB="0">
                    <a:solidFill>
                      <a:srgbClr val="FFFF00"/>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solidFill>
                      <a:srgbClr val="FFFF00"/>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87,5</a:t>
                      </a:r>
                      <a:endParaRPr sz="1800" dirty="0">
                        <a:latin typeface="Times New Roman" panose="02020603050405020304" pitchFamily="18" charset="0"/>
                        <a:cs typeface="Times New Roman" panose="02020603050405020304" pitchFamily="18" charset="0"/>
                      </a:endParaRPr>
                    </a:p>
                  </a:txBody>
                  <a:tcPr marL="0" marR="0" marT="1275" marB="0">
                    <a:solidFill>
                      <a:srgbClr val="FFFF00"/>
                    </a:solidFill>
                  </a:tcPr>
                </a:tc>
                <a:tc>
                  <a:txBody>
                    <a:bodyPr/>
                    <a:lstStyle/>
                    <a:p>
                      <a:pPr marL="52386"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423</a:t>
                      </a:r>
                    </a:p>
                    <a:p>
                      <a:pPr marL="52386" marR="0" lvl="0" indent="0" algn="ctr" rtl="0">
                        <a:lnSpc>
                          <a:spcPct val="100000"/>
                        </a:lnSpc>
                        <a:spcBef>
                          <a:spcPts val="0"/>
                        </a:spcBef>
                        <a:spcAft>
                          <a:spcPts val="0"/>
                        </a:spcAft>
                        <a:buClr>
                          <a:schemeClr val="dk1"/>
                        </a:buClr>
                        <a:buSzPts val="1200"/>
                        <a:buFont typeface="Calibri"/>
                        <a:buNone/>
                      </a:pP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Atvirumas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noProof="0" dirty="0" smtClean="0">
                          <a:latin typeface="Times New Roman" panose="02020603050405020304" pitchFamily="18" charset="0"/>
                          <a:cs typeface="Times New Roman" panose="02020603050405020304" pitchFamily="18" charset="0"/>
                        </a:rPr>
                        <a:t>Mūsų mokyklai bendradarbiaujant su kitoms</a:t>
                      </a:r>
                    </a:p>
                    <a:p>
                      <a:pPr marL="4762" marR="0" lvl="0" indent="0" algn="l" rtl="0">
                        <a:lnSpc>
                          <a:spcPct val="100000"/>
                        </a:lnSpc>
                        <a:spcBef>
                          <a:spcPts val="0"/>
                        </a:spcBef>
                        <a:spcAft>
                          <a:spcPts val="0"/>
                        </a:spcAft>
                        <a:buClr>
                          <a:schemeClr val="dk1"/>
                        </a:buClr>
                        <a:buSzPts val="1200"/>
                        <a:buFont typeface="Calibri"/>
                        <a:buNone/>
                      </a:pPr>
                      <a:r>
                        <a:rPr lang="lt-LT" sz="1800" noProof="0" dirty="0" smtClean="0">
                          <a:latin typeface="Times New Roman" panose="02020603050405020304" pitchFamily="18" charset="0"/>
                          <a:cs typeface="Times New Roman" panose="02020603050405020304" pitchFamily="18" charset="0"/>
                        </a:rPr>
                        <a:t>įstaigomis, mokiniai gauna daug naudos.</a:t>
                      </a: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noProof="0" dirty="0" smtClean="0">
                          <a:latin typeface="Times New Roman" panose="02020603050405020304" pitchFamily="18" charset="0"/>
                          <a:cs typeface="Times New Roman" panose="02020603050405020304" pitchFamily="18" charset="0"/>
                        </a:rPr>
                        <a:t>85,4</a:t>
                      </a:r>
                    </a:p>
                    <a:p>
                      <a:pPr marL="125412" marR="0" lvl="0" indent="0" algn="ctr" rtl="0">
                        <a:lnSpc>
                          <a:spcPct val="100000"/>
                        </a:lnSpc>
                        <a:spcBef>
                          <a:spcPts val="0"/>
                        </a:spcBef>
                        <a:spcAft>
                          <a:spcPts val="0"/>
                        </a:spcAft>
                        <a:buClr>
                          <a:schemeClr val="dk1"/>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noProof="0" dirty="0" smtClean="0">
                          <a:latin typeface="Times New Roman" panose="02020603050405020304" pitchFamily="18" charset="0"/>
                          <a:cs typeface="Times New Roman" panose="02020603050405020304" pitchFamily="18" charset="0"/>
                        </a:rPr>
                        <a:t>423</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noProof="0" dirty="0" smtClean="0">
                          <a:latin typeface="Times New Roman" panose="02020603050405020304" pitchFamily="18" charset="0"/>
                          <a:cs typeface="Times New Roman" panose="02020603050405020304" pitchFamily="18" charset="0"/>
                        </a:rPr>
                        <a:t>Prasmingumas</a:t>
                      </a:r>
                    </a:p>
                    <a:p>
                      <a:pPr marL="90487" marR="0" lvl="0" indent="0" algn="l" rtl="0">
                        <a:lnSpc>
                          <a:spcPct val="100000"/>
                        </a:lnSpc>
                        <a:spcBef>
                          <a:spcPts val="0"/>
                        </a:spcBef>
                        <a:spcAft>
                          <a:spcPts val="0"/>
                        </a:spcAft>
                        <a:buClr>
                          <a:schemeClr val="dk1"/>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43739675"/>
                  </a:ext>
                </a:extLst>
              </a:tr>
              <a:tr h="501533">
                <a:tc>
                  <a:txBody>
                    <a:bodyPr/>
                    <a:lstStyle/>
                    <a:p>
                      <a:pPr marL="0" indent="0">
                        <a:buFont typeface="+mj-lt"/>
                        <a:buNone/>
                      </a:pPr>
                      <a:r>
                        <a:rPr lang="en-US" dirty="0" smtClean="0"/>
                        <a:t>5.</a:t>
                      </a:r>
                      <a:endParaRPr lang="lt-LT" dirty="0"/>
                    </a:p>
                  </a:txBody>
                  <a:tcPr/>
                </a:tc>
                <a:tc>
                  <a:txBody>
                    <a:bodyPr/>
                    <a:lstStyle/>
                    <a:p>
                      <a:pPr marL="7620">
                        <a:lnSpc>
                          <a:spcPct val="100000"/>
                        </a:lnSpc>
                        <a:spcBef>
                          <a:spcPts val="25"/>
                        </a:spcBef>
                        <a:tabLst>
                          <a:tab pos="367665" algn="l"/>
                        </a:tabLst>
                      </a:pPr>
                      <a:r>
                        <a:rPr lang="lt-LT" sz="1800" dirty="0" smtClean="0">
                          <a:latin typeface="Times New Roman" panose="02020603050405020304" pitchFamily="18" charset="0"/>
                          <a:cs typeface="Times New Roman" panose="02020603050405020304" pitchFamily="18" charset="0"/>
                        </a:rPr>
                        <a:t>Mano vaiko mokytojų vedamos pamokos yra</a:t>
                      </a:r>
                    </a:p>
                    <a:p>
                      <a:pPr marL="7620">
                        <a:lnSpc>
                          <a:spcPct val="100000"/>
                        </a:lnSpc>
                        <a:spcBef>
                          <a:spcPts val="25"/>
                        </a:spcBef>
                        <a:tabLst>
                          <a:tab pos="367665" algn="l"/>
                        </a:tabLst>
                      </a:pPr>
                      <a:r>
                        <a:rPr lang="lt-LT" sz="1800" dirty="0" smtClean="0">
                          <a:latin typeface="Times New Roman" panose="02020603050405020304" pitchFamily="18" charset="0"/>
                          <a:cs typeface="Times New Roman" panose="02020603050405020304" pitchFamily="18" charset="0"/>
                        </a:rPr>
                        <a:t>įdomios, šiuolaikiškos.</a:t>
                      </a:r>
                    </a:p>
                  </a:txBody>
                  <a:tcPr marL="0" marR="0" marT="3175" marB="0"/>
                </a:tc>
                <a:tc>
                  <a:txBody>
                    <a:bodyPr/>
                    <a:lstStyle/>
                    <a:p>
                      <a:pPr marL="27686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a:lnSpc>
                          <a:spcPct val="100000"/>
                        </a:lnSpc>
                        <a:spcBef>
                          <a:spcPts val="25"/>
                        </a:spcBef>
                      </a:pPr>
                      <a:r>
                        <a:rPr lang="lt-LT" sz="1800" dirty="0" smtClean="0">
                          <a:latin typeface="Times New Roman" panose="02020603050405020304" pitchFamily="18" charset="0"/>
                          <a:cs typeface="Times New Roman" panose="02020603050405020304" pitchFamily="18" charset="0"/>
                        </a:rPr>
                        <a:t>77,1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R="155575" algn="r">
                        <a:lnSpc>
                          <a:spcPct val="100000"/>
                        </a:lnSpc>
                        <a:spcBef>
                          <a:spcPts val="10"/>
                        </a:spcBef>
                      </a:pPr>
                      <a:r>
                        <a:rPr lang="lt-LT" sz="1800" dirty="0" smtClean="0">
                          <a:latin typeface="Times New Roman" panose="02020603050405020304" pitchFamily="18" charset="0"/>
                          <a:cs typeface="Times New Roman" panose="02020603050405020304" pitchFamily="18" charset="0"/>
                        </a:rPr>
                        <a:t>431</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7620">
                        <a:lnSpc>
                          <a:spcPct val="100000"/>
                        </a:lnSpc>
                        <a:spcBef>
                          <a:spcPts val="25"/>
                        </a:spcBef>
                        <a:tabLst>
                          <a:tab pos="367665" algn="l"/>
                        </a:tabLst>
                      </a:pPr>
                      <a:r>
                        <a:rPr lang="lt-LT" sz="1800" dirty="0" smtClean="0">
                          <a:latin typeface="Times New Roman" panose="02020603050405020304" pitchFamily="18" charset="0"/>
                          <a:cs typeface="Times New Roman" panose="02020603050405020304" pitchFamily="18" charset="0"/>
                        </a:rPr>
                        <a:t>Pozityvus</a:t>
                      </a:r>
                    </a:p>
                    <a:p>
                      <a:pPr marL="7620">
                        <a:lnSpc>
                          <a:spcPct val="100000"/>
                        </a:lnSpc>
                        <a:spcBef>
                          <a:spcPts val="25"/>
                        </a:spcBef>
                        <a:tabLst>
                          <a:tab pos="367665" algn="l"/>
                        </a:tabLst>
                      </a:pPr>
                      <a:r>
                        <a:rPr lang="lt-LT" sz="1800" dirty="0" smtClean="0">
                          <a:latin typeface="Times New Roman" panose="02020603050405020304" pitchFamily="18" charset="0"/>
                          <a:cs typeface="Times New Roman" panose="02020603050405020304" pitchFamily="18" charset="0"/>
                        </a:rPr>
                        <a:t>profesionalumas</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tc>
                <a:tc>
                  <a:txBody>
                    <a:bodyPr/>
                    <a:lstStyle/>
                    <a:p>
                      <a:pPr marL="7620">
                        <a:lnSpc>
                          <a:spcPct val="100000"/>
                        </a:lnSpc>
                        <a:spcBef>
                          <a:spcPts val="25"/>
                        </a:spcBef>
                        <a:tabLst>
                          <a:tab pos="344805" algn="l"/>
                        </a:tabLst>
                      </a:pPr>
                      <a:r>
                        <a:rPr lang="lt-LT" sz="1800" dirty="0" smtClean="0">
                          <a:latin typeface="Times New Roman" panose="02020603050405020304" pitchFamily="18" charset="0"/>
                          <a:cs typeface="Times New Roman" panose="02020603050405020304" pitchFamily="18" charset="0"/>
                        </a:rPr>
                        <a:t>Mūsų mokyklos mokytojai stengiasi kuo geriau vesti</a:t>
                      </a:r>
                      <a:r>
                        <a:rPr lang="en-US"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pamokas.</a:t>
                      </a:r>
                    </a:p>
                  </a:txBody>
                  <a:tcPr marL="0" marR="0" marT="3175" marB="0"/>
                </a:tc>
                <a:tc>
                  <a:txBody>
                    <a:bodyPr/>
                    <a:lstStyle/>
                    <a:p>
                      <a:pPr marL="27686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marR="0" indent="0" algn="l" defTabSz="1008400" rtl="0" eaLnBrk="1" fontAlgn="auto" latinLnBrk="0" hangingPunct="1">
                        <a:lnSpc>
                          <a:spcPct val="100000"/>
                        </a:lnSpc>
                        <a:spcBef>
                          <a:spcPts val="25"/>
                        </a:spcBef>
                        <a:spcAft>
                          <a:spcPts val="0"/>
                        </a:spcAft>
                        <a:buClrTx/>
                        <a:buSzTx/>
                        <a:buFontTx/>
                        <a:buNone/>
                        <a:tabLst/>
                        <a:defRPr/>
                      </a:pPr>
                      <a:r>
                        <a:rPr lang="lt-LT" sz="1800" dirty="0" smtClean="0">
                          <a:latin typeface="Times New Roman" panose="02020603050405020304" pitchFamily="18" charset="0"/>
                          <a:cs typeface="Times New Roman" panose="02020603050405020304" pitchFamily="18" charset="0"/>
                        </a:rPr>
                        <a:t>75</a:t>
                      </a:r>
                    </a:p>
                    <a:p>
                      <a:pPr marL="276860">
                        <a:lnSpc>
                          <a:spcPct val="100000"/>
                        </a:lnSpc>
                        <a:spcBef>
                          <a:spcPts val="25"/>
                        </a:spcBef>
                      </a:pP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0" marR="155575" indent="0" algn="r" defTabSz="1008400" rtl="0" eaLnBrk="1" fontAlgn="auto" latinLnBrk="0" hangingPunct="1">
                        <a:lnSpc>
                          <a:spcPct val="100000"/>
                        </a:lnSpc>
                        <a:spcBef>
                          <a:spcPts val="10"/>
                        </a:spcBef>
                        <a:spcAft>
                          <a:spcPts val="0"/>
                        </a:spcAft>
                        <a:buClrTx/>
                        <a:buSzTx/>
                        <a:buFontTx/>
                        <a:buNone/>
                        <a:tabLst/>
                        <a:defRPr/>
                      </a:pPr>
                      <a:r>
                        <a:rPr lang="lt-LT" sz="1800" dirty="0" smtClean="0">
                          <a:latin typeface="Times New Roman" panose="02020603050405020304" pitchFamily="18" charset="0"/>
                          <a:cs typeface="Times New Roman" panose="02020603050405020304" pitchFamily="18" charset="0"/>
                        </a:rPr>
                        <a:t>432</a:t>
                      </a:r>
                    </a:p>
                    <a:p>
                      <a:pPr marR="155575" algn="r">
                        <a:lnSpc>
                          <a:spcPct val="100000"/>
                        </a:lnSpc>
                        <a:spcBef>
                          <a:spcPts val="10"/>
                        </a:spcBef>
                      </a:pP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1008400" rtl="0" eaLnBrk="1" fontAlgn="auto" latinLnBrk="0" hangingPunct="1">
                        <a:lnSpc>
                          <a:spcPct val="100000"/>
                        </a:lnSpc>
                        <a:spcBef>
                          <a:spcPts val="10"/>
                        </a:spcBef>
                        <a:spcAft>
                          <a:spcPts val="0"/>
                        </a:spcAft>
                        <a:buClrTx/>
                        <a:buSzTx/>
                        <a:buFontTx/>
                        <a:buNone/>
                        <a:tabLst/>
                        <a:defRPr/>
                      </a:pPr>
                      <a:r>
                        <a:rPr lang="lt-LT" sz="1800" dirty="0" smtClean="0">
                          <a:latin typeface="Times New Roman" panose="02020603050405020304" pitchFamily="18" charset="0"/>
                          <a:cs typeface="Times New Roman" panose="02020603050405020304" pitchFamily="18" charset="0"/>
                        </a:rPr>
                        <a:t>Reiklumas sau</a:t>
                      </a:r>
                    </a:p>
                    <a:p>
                      <a:pPr marL="163195">
                        <a:lnSpc>
                          <a:spcPct val="100000"/>
                        </a:lnSpc>
                        <a:spcBef>
                          <a:spcPts val="10"/>
                        </a:spcBef>
                      </a:pP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1000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301249" y="355798"/>
            <a:ext cx="1159251" cy="6281928"/>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dirty="0"/>
          </a:p>
        </p:txBody>
      </p:sp>
      <p:sp>
        <p:nvSpPr>
          <p:cNvPr id="22" name="object 22"/>
          <p:cNvSpPr txBox="1">
            <a:spLocks noGrp="1"/>
          </p:cNvSpPr>
          <p:nvPr>
            <p:ph type="title"/>
          </p:nvPr>
        </p:nvSpPr>
        <p:spPr>
          <a:xfrm>
            <a:off x="2374900" y="323413"/>
            <a:ext cx="7010400" cy="607218"/>
          </a:xfrm>
          <a:prstGeom prst="rect">
            <a:avLst/>
          </a:prstGeom>
        </p:spPr>
        <p:txBody>
          <a:bodyPr vert="horz" wrap="square" lIns="0" tIns="14605" rIns="0" bIns="0" rtlCol="0">
            <a:spAutoFit/>
          </a:bodyPr>
          <a:lstStyle/>
          <a:p>
            <a:pPr marL="12700">
              <a:lnSpc>
                <a:spcPct val="100000"/>
              </a:lnSpc>
              <a:spcBef>
                <a:spcPts val="115"/>
              </a:spcBef>
            </a:pPr>
            <a:r>
              <a:rPr lang="lt-LT" sz="3850" dirty="0" smtClean="0">
                <a:solidFill>
                  <a:schemeClr val="tx1"/>
                </a:solidFill>
                <a:latin typeface="Times New Roman" panose="02020603050405020304" pitchFamily="18" charset="0"/>
                <a:cs typeface="Times New Roman" panose="02020603050405020304" pitchFamily="18" charset="0"/>
              </a:rPr>
              <a:t>APKLAUSOS METODOLOGIJA</a:t>
            </a:r>
            <a:endParaRPr sz="3850" dirty="0">
              <a:solidFill>
                <a:schemeClr val="tx1"/>
              </a:solidFill>
              <a:latin typeface="Times New Roman" panose="02020603050405020304" pitchFamily="18" charset="0"/>
              <a:cs typeface="Times New Roman" panose="02020603050405020304" pitchFamily="18" charset="0"/>
            </a:endParaRPr>
          </a:p>
        </p:txBody>
      </p:sp>
      <p:sp>
        <p:nvSpPr>
          <p:cNvPr id="23" name="object 23"/>
          <p:cNvSpPr txBox="1"/>
          <p:nvPr/>
        </p:nvSpPr>
        <p:spPr>
          <a:xfrm>
            <a:off x="1689100" y="1269231"/>
            <a:ext cx="8588751" cy="1640193"/>
          </a:xfrm>
          <a:prstGeom prst="rect">
            <a:avLst/>
          </a:prstGeom>
        </p:spPr>
        <p:txBody>
          <a:bodyPr vert="horz" wrap="square" lIns="0" tIns="16510" rIns="0" bIns="0" rtlCol="0">
            <a:spAutoFit/>
          </a:bodyPr>
          <a:lstStyle/>
          <a:p>
            <a:pPr marL="12700">
              <a:lnSpc>
                <a:spcPct val="100000"/>
              </a:lnSpc>
              <a:spcBef>
                <a:spcPts val="130"/>
              </a:spcBef>
            </a:pPr>
            <a:r>
              <a:rPr sz="2400" spc="10" dirty="0">
                <a:latin typeface="Times New Roman" panose="02020603050405020304" pitchFamily="18" charset="0"/>
                <a:cs typeface="Times New Roman" panose="02020603050405020304" pitchFamily="18" charset="0"/>
              </a:rPr>
              <a:t>Naudojamas</a:t>
            </a:r>
            <a:r>
              <a:rPr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naujas</a:t>
            </a:r>
            <a:r>
              <a:rPr sz="24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NŠA</a:t>
            </a:r>
            <a:r>
              <a:rPr sz="2400" spc="-15" dirty="0">
                <a:latin typeface="Times New Roman" panose="02020603050405020304" pitchFamily="18" charset="0"/>
                <a:cs typeface="Times New Roman" panose="02020603050405020304" pitchFamily="18" charset="0"/>
              </a:rPr>
              <a:t> </a:t>
            </a:r>
            <a:r>
              <a:rPr lang="lt-LT" sz="2400" spc="10" dirty="0" smtClean="0">
                <a:latin typeface="Times New Roman" panose="02020603050405020304" pitchFamily="18" charset="0"/>
                <a:cs typeface="Times New Roman" panose="02020603050405020304" pitchFamily="18" charset="0"/>
              </a:rPr>
              <a:t>apklausos</a:t>
            </a:r>
            <a:r>
              <a:rPr sz="2400" dirty="0" smtClean="0">
                <a:latin typeface="Times New Roman" panose="02020603050405020304" pitchFamily="18" charset="0"/>
                <a:cs typeface="Times New Roman" panose="02020603050405020304" pitchFamily="18" charset="0"/>
              </a:rPr>
              <a:t> </a:t>
            </a:r>
            <a:r>
              <a:rPr lang="lt-LT" sz="2400" dirty="0" smtClean="0">
                <a:latin typeface="Times New Roman" panose="02020603050405020304" pitchFamily="18" charset="0"/>
                <a:cs typeface="Times New Roman" panose="02020603050405020304" pitchFamily="18" charset="0"/>
              </a:rPr>
              <a:t>įrankis.</a:t>
            </a:r>
          </a:p>
          <a:p>
            <a:pPr marL="12700">
              <a:lnSpc>
                <a:spcPct val="100000"/>
              </a:lnSpc>
              <a:spcBef>
                <a:spcPts val="130"/>
              </a:spcBef>
            </a:pPr>
            <a:endParaRPr sz="2400" dirty="0">
              <a:latin typeface="Times New Roman" panose="02020603050405020304" pitchFamily="18" charset="0"/>
              <a:cs typeface="Times New Roman" panose="02020603050405020304" pitchFamily="18" charset="0"/>
            </a:endParaRPr>
          </a:p>
          <a:p>
            <a:pPr marL="12700">
              <a:lnSpc>
                <a:spcPts val="1675"/>
              </a:lnSpc>
              <a:spcBef>
                <a:spcPts val="45"/>
              </a:spcBef>
            </a:pPr>
            <a:r>
              <a:rPr lang="lt-LT" sz="2400" spc="-20" dirty="0" smtClean="0">
                <a:latin typeface="Times New Roman" panose="02020603050405020304" pitchFamily="18" charset="0"/>
                <a:cs typeface="Times New Roman" panose="02020603050405020304" pitchFamily="18" charset="0"/>
              </a:rPr>
              <a:t>Klausimynų</a:t>
            </a:r>
            <a:r>
              <a:rPr lang="lt-LT" sz="2400" spc="35" dirty="0" smtClean="0">
                <a:latin typeface="Times New Roman" panose="02020603050405020304" pitchFamily="18" charset="0"/>
                <a:cs typeface="Times New Roman" panose="02020603050405020304" pitchFamily="18" charset="0"/>
              </a:rPr>
              <a:t> </a:t>
            </a:r>
            <a:r>
              <a:rPr lang="lt-LT" sz="2400" spc="-20" dirty="0" smtClean="0">
                <a:latin typeface="Times New Roman" panose="02020603050405020304" pitchFamily="18" charset="0"/>
                <a:cs typeface="Times New Roman" panose="02020603050405020304" pitchFamily="18" charset="0"/>
              </a:rPr>
              <a:t>pavyzdžiai</a:t>
            </a:r>
            <a:r>
              <a:rPr sz="2400" dirty="0" smtClean="0">
                <a:latin typeface="Times New Roman" panose="02020603050405020304" pitchFamily="18" charset="0"/>
                <a:cs typeface="Times New Roman" panose="02020603050405020304" pitchFamily="18" charset="0"/>
              </a:rPr>
              <a:t> </a:t>
            </a:r>
            <a:r>
              <a:rPr lang="lt-LT" sz="2400" spc="10" dirty="0" smtClean="0">
                <a:latin typeface="Times New Roman" panose="02020603050405020304" pitchFamily="18" charset="0"/>
                <a:cs typeface="Times New Roman" panose="02020603050405020304" pitchFamily="18" charset="0"/>
              </a:rPr>
              <a:t>ir </a:t>
            </a:r>
            <a:r>
              <a:rPr lang="lt-LT" sz="2400" spc="-30" dirty="0" smtClean="0">
                <a:latin typeface="Times New Roman" panose="02020603050405020304" pitchFamily="18" charset="0"/>
                <a:cs typeface="Times New Roman" panose="02020603050405020304" pitchFamily="18" charset="0"/>
              </a:rPr>
              <a:t>jų</a:t>
            </a:r>
            <a:r>
              <a:rPr lang="lt-LT" sz="2400" spc="10" dirty="0" smtClean="0">
                <a:latin typeface="Times New Roman" panose="02020603050405020304" pitchFamily="18" charset="0"/>
                <a:cs typeface="Times New Roman" panose="02020603050405020304" pitchFamily="18" charset="0"/>
              </a:rPr>
              <a:t> </a:t>
            </a:r>
            <a:r>
              <a:rPr lang="lt-LT" sz="2400" spc="-25" dirty="0" smtClean="0">
                <a:latin typeface="Times New Roman" panose="02020603050405020304" pitchFamily="18" charset="0"/>
                <a:cs typeface="Times New Roman" panose="02020603050405020304" pitchFamily="18" charset="0"/>
              </a:rPr>
              <a:t>taikymo</a:t>
            </a:r>
            <a:r>
              <a:rPr lang="lt-LT" sz="2400" spc="25" dirty="0" smtClean="0">
                <a:latin typeface="Times New Roman" panose="02020603050405020304" pitchFamily="18" charset="0"/>
                <a:cs typeface="Times New Roman" panose="02020603050405020304" pitchFamily="18" charset="0"/>
              </a:rPr>
              <a:t> </a:t>
            </a:r>
            <a:r>
              <a:rPr lang="lt-LT" sz="2400" dirty="0" smtClean="0">
                <a:latin typeface="Times New Roman" panose="02020603050405020304" pitchFamily="18" charset="0"/>
                <a:cs typeface="Times New Roman" panose="02020603050405020304" pitchFamily="18" charset="0"/>
              </a:rPr>
              <a:t>rekomendacijos</a:t>
            </a:r>
            <a:r>
              <a:rPr sz="2400" spc="-15" dirty="0" smtClean="0">
                <a:latin typeface="Times New Roman" panose="02020603050405020304" pitchFamily="18" charset="0"/>
                <a:cs typeface="Times New Roman" panose="02020603050405020304" pitchFamily="18" charset="0"/>
              </a:rPr>
              <a:t> </a:t>
            </a:r>
            <a:r>
              <a:rPr lang="lt-LT" sz="2400" spc="-20" dirty="0" smtClean="0">
                <a:latin typeface="Times New Roman" panose="02020603050405020304" pitchFamily="18" charset="0"/>
                <a:cs typeface="Times New Roman" panose="02020603050405020304" pitchFamily="18" charset="0"/>
              </a:rPr>
              <a:t>paskelbti</a:t>
            </a:r>
            <a:r>
              <a:rPr sz="2400" spc="20" dirty="0" smtClean="0">
                <a:latin typeface="Times New Roman" panose="02020603050405020304" pitchFamily="18" charset="0"/>
                <a:cs typeface="Times New Roman" panose="02020603050405020304" pitchFamily="18" charset="0"/>
              </a:rPr>
              <a:t> </a:t>
            </a:r>
            <a:r>
              <a:rPr lang="lt-LT" sz="2400" spc="-20" dirty="0" smtClean="0">
                <a:latin typeface="Times New Roman" panose="02020603050405020304" pitchFamily="18" charset="0"/>
                <a:cs typeface="Times New Roman" panose="02020603050405020304" pitchFamily="18" charset="0"/>
              </a:rPr>
              <a:t>švietimo</a:t>
            </a:r>
            <a:r>
              <a:rPr lang="lt-LT" sz="2400" spc="10"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portale</a:t>
            </a:r>
            <a:r>
              <a:rPr sz="2400" spc="-5" dirty="0" smtClean="0">
                <a:latin typeface="Times New Roman" panose="02020603050405020304" pitchFamily="18" charset="0"/>
                <a:cs typeface="Times New Roman" panose="02020603050405020304" pitchFamily="18" charset="0"/>
              </a:rPr>
              <a:t> </a:t>
            </a:r>
            <a:r>
              <a:rPr lang="lt-LT" sz="2400" spc="-35" dirty="0" err="1" smtClean="0">
                <a:latin typeface="Times New Roman" panose="02020603050405020304" pitchFamily="18" charset="0"/>
                <a:cs typeface="Times New Roman" panose="02020603050405020304" pitchFamily="18" charset="0"/>
              </a:rPr>
              <a:t>emokykla.lt</a:t>
            </a:r>
            <a:r>
              <a:rPr lang="lt-LT" sz="2400" spc="-35" dirty="0" smtClean="0">
                <a:latin typeface="Times New Roman" panose="02020603050405020304" pitchFamily="18" charset="0"/>
                <a:cs typeface="Times New Roman" panose="02020603050405020304" pitchFamily="18" charset="0"/>
              </a:rPr>
              <a:t> </a:t>
            </a:r>
            <a:r>
              <a:rPr sz="2400" spc="30" dirty="0" smtClean="0">
                <a:latin typeface="Times New Roman" panose="02020603050405020304" pitchFamily="18" charset="0"/>
                <a:cs typeface="Times New Roman" panose="02020603050405020304" pitchFamily="18" charset="0"/>
              </a:rPr>
              <a:t> </a:t>
            </a:r>
            <a:r>
              <a:rPr sz="2400" spc="-20" dirty="0" smtClean="0">
                <a:latin typeface="Times New Roman" panose="02020603050405020304" pitchFamily="18" charset="0"/>
                <a:cs typeface="Times New Roman" panose="02020603050405020304" pitchFamily="18" charset="0"/>
              </a:rPr>
              <a:t>sky</a:t>
            </a:r>
            <a:r>
              <a:rPr lang="lt-LT" sz="2400" spc="-20" dirty="0" err="1" smtClean="0">
                <a:latin typeface="Times New Roman" panose="02020603050405020304" pitchFamily="18" charset="0"/>
                <a:cs typeface="Times New Roman" panose="02020603050405020304" pitchFamily="18" charset="0"/>
              </a:rPr>
              <a:t>relyje</a:t>
            </a:r>
            <a:r>
              <a:rPr lang="lt-LT" sz="2400" dirty="0" smtClean="0">
                <a:latin typeface="Times New Roman" panose="02020603050405020304" pitchFamily="18" charset="0"/>
                <a:cs typeface="Times New Roman" panose="02020603050405020304" pitchFamily="18" charset="0"/>
              </a:rPr>
              <a:t> </a:t>
            </a:r>
            <a:r>
              <a:rPr lang="lt-LT" sz="2400" spc="-20" dirty="0" smtClean="0">
                <a:latin typeface="Times New Roman" panose="02020603050405020304" pitchFamily="18" charset="0"/>
                <a:cs typeface="Times New Roman" panose="02020603050405020304" pitchFamily="18" charset="0"/>
              </a:rPr>
              <a:t>„Pagalba</a:t>
            </a:r>
            <a:r>
              <a:rPr lang="lt-LT" sz="2400" spc="-10" dirty="0" smtClean="0">
                <a:latin typeface="Times New Roman" panose="02020603050405020304" pitchFamily="18" charset="0"/>
                <a:cs typeface="Times New Roman" panose="02020603050405020304" pitchFamily="18" charset="0"/>
              </a:rPr>
              <a:t> </a:t>
            </a:r>
            <a:r>
              <a:rPr lang="lt-LT" sz="2400" spc="-35" dirty="0" smtClean="0">
                <a:latin typeface="Times New Roman" panose="02020603050405020304" pitchFamily="18" charset="0"/>
                <a:cs typeface="Times New Roman" panose="02020603050405020304" pitchFamily="18" charset="0"/>
              </a:rPr>
              <a:t>mokytojui“</a:t>
            </a:r>
            <a:r>
              <a:rPr lang="lt-LT" sz="2400" spc="5" dirty="0" smtClean="0">
                <a:latin typeface="Times New Roman" panose="02020603050405020304" pitchFamily="18" charset="0"/>
                <a:cs typeface="Times New Roman" panose="02020603050405020304" pitchFamily="18" charset="0"/>
              </a:rPr>
              <a:t> </a:t>
            </a:r>
          </a:p>
          <a:p>
            <a:pPr marL="12700">
              <a:lnSpc>
                <a:spcPts val="1675"/>
              </a:lnSpc>
              <a:spcBef>
                <a:spcPts val="45"/>
              </a:spcBef>
            </a:pPr>
            <a:endParaRPr lang="pl-PL" sz="2400" b="1" spc="-10" dirty="0">
              <a:solidFill>
                <a:srgbClr val="333333"/>
              </a:solidFill>
              <a:latin typeface="Times New Roman" panose="02020603050405020304" pitchFamily="18" charset="0"/>
              <a:cs typeface="Times New Roman" panose="02020603050405020304" pitchFamily="18" charset="0"/>
            </a:endParaRPr>
          </a:p>
          <a:p>
            <a:pPr marL="12700">
              <a:lnSpc>
                <a:spcPts val="1675"/>
              </a:lnSpc>
              <a:spcBef>
                <a:spcPts val="45"/>
              </a:spcBef>
            </a:pPr>
            <a:r>
              <a:rPr sz="2400" spc="-10" dirty="0" smtClean="0">
                <a:solidFill>
                  <a:srgbClr val="954F72"/>
                </a:solidFill>
                <a:uFill>
                  <a:solidFill>
                    <a:srgbClr val="954F72"/>
                  </a:solidFill>
                </a:uFill>
                <a:latin typeface="Times New Roman" panose="02020603050405020304" pitchFamily="18" charset="0"/>
                <a:cs typeface="Times New Roman" panose="02020603050405020304" pitchFamily="18" charset="0"/>
              </a:rPr>
              <a:t>https</a:t>
            </a:r>
            <a:r>
              <a:rPr sz="2400" spc="-10" dirty="0">
                <a:solidFill>
                  <a:srgbClr val="954F72"/>
                </a:solidFill>
                <a:uFill>
                  <a:solidFill>
                    <a:srgbClr val="954F72"/>
                  </a:solidFill>
                </a:uFill>
                <a:latin typeface="Times New Roman" panose="02020603050405020304" pitchFamily="18" charset="0"/>
                <a:cs typeface="Times New Roman" panose="02020603050405020304" pitchFamily="18" charset="0"/>
              </a:rPr>
              <a:t>://duomenys.ugdome.lt/?/</a:t>
            </a:r>
            <a:r>
              <a:rPr sz="2400" spc="-10" dirty="0" smtClean="0">
                <a:solidFill>
                  <a:srgbClr val="954F72"/>
                </a:solidFill>
                <a:uFill>
                  <a:solidFill>
                    <a:srgbClr val="954F72"/>
                  </a:solidFill>
                </a:uFill>
                <a:latin typeface="Times New Roman" panose="02020603050405020304" pitchFamily="18" charset="0"/>
                <a:cs typeface="Times New Roman" panose="02020603050405020304" pitchFamily="18" charset="0"/>
              </a:rPr>
              <a:t>mm/díy/med=153/884</a:t>
            </a:r>
            <a:endParaRPr sz="2400" dirty="0">
              <a:latin typeface="Times New Roman" panose="02020603050405020304" pitchFamily="18" charset="0"/>
              <a:cs typeface="Times New Roman" panose="02020603050405020304" pitchFamily="18" charset="0"/>
            </a:endParaRPr>
          </a:p>
        </p:txBody>
      </p:sp>
      <p:sp>
        <p:nvSpPr>
          <p:cNvPr id="24" name="object 24"/>
          <p:cNvSpPr txBox="1"/>
          <p:nvPr/>
        </p:nvSpPr>
        <p:spPr>
          <a:xfrm>
            <a:off x="1689100" y="3248024"/>
            <a:ext cx="7467600" cy="2666114"/>
          </a:xfrm>
          <a:prstGeom prst="rect">
            <a:avLst/>
          </a:prstGeom>
        </p:spPr>
        <p:txBody>
          <a:bodyPr vert="horz" wrap="square" lIns="0" tIns="16510" rIns="0" bIns="0" rtlCol="0">
            <a:spAutoFit/>
          </a:bodyPr>
          <a:lstStyle/>
          <a:p>
            <a:pPr marL="12700">
              <a:lnSpc>
                <a:spcPct val="100000"/>
              </a:lnSpc>
              <a:spcBef>
                <a:spcPts val="130"/>
              </a:spcBef>
            </a:pPr>
            <a:r>
              <a:rPr lang="lt-LT" sz="2400" spc="5" dirty="0" smtClean="0">
                <a:latin typeface="Times New Roman" panose="02020603050405020304" pitchFamily="18" charset="0"/>
                <a:cs typeface="Times New Roman" panose="02020603050405020304" pitchFamily="18" charset="0"/>
              </a:rPr>
              <a:t>Keturių</a:t>
            </a:r>
            <a:r>
              <a:rPr sz="2400" spc="15" dirty="0" smtClean="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lygių</a:t>
            </a:r>
            <a:r>
              <a:rPr sz="2400" spc="2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(1-4)</a:t>
            </a:r>
            <a:r>
              <a:rPr sz="2400" spc="20" dirty="0">
                <a:latin typeface="Times New Roman" panose="02020603050405020304" pitchFamily="18" charset="0"/>
                <a:cs typeface="Times New Roman" panose="02020603050405020304" pitchFamily="18" charset="0"/>
              </a:rPr>
              <a:t> </a:t>
            </a:r>
            <a:r>
              <a:rPr lang="lt-LT" sz="2400" spc="10" dirty="0" smtClean="0">
                <a:latin typeface="Times New Roman" panose="02020603050405020304" pitchFamily="18" charset="0"/>
                <a:cs typeface="Times New Roman" panose="02020603050405020304" pitchFamily="18" charset="0"/>
              </a:rPr>
              <a:t>vertinimo</a:t>
            </a:r>
            <a:r>
              <a:rPr sz="2400" spc="15"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sistema</a:t>
            </a:r>
            <a:r>
              <a:rPr sz="2400" spc="5" dirty="0" smtClean="0">
                <a:latin typeface="Times New Roman" panose="02020603050405020304" pitchFamily="18" charset="0"/>
                <a:cs typeface="Times New Roman" panose="02020603050405020304" pitchFamily="18" charset="0"/>
              </a:rPr>
              <a:t>.</a:t>
            </a:r>
            <a:r>
              <a:rPr sz="2400" spc="-10"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Rezultatuose</a:t>
            </a:r>
            <a:r>
              <a:rPr sz="2400"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pateikiame</a:t>
            </a:r>
            <a:r>
              <a:rPr sz="2400" spc="15"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teigiamas</a:t>
            </a:r>
            <a:r>
              <a:rPr sz="2400" spc="5"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vertes</a:t>
            </a:r>
            <a:r>
              <a:rPr sz="2400" spc="-5" dirty="0" smtClean="0">
                <a:latin typeface="Times New Roman" panose="02020603050405020304" pitchFamily="18" charset="0"/>
                <a:cs typeface="Times New Roman" panose="02020603050405020304" pitchFamily="18" charset="0"/>
              </a:rPr>
              <a:t> </a:t>
            </a:r>
            <a:r>
              <a:rPr lang="lt-LT" sz="2400" spc="5" dirty="0" smtClean="0">
                <a:latin typeface="Times New Roman" panose="02020603050405020304" pitchFamily="18" charset="0"/>
                <a:cs typeface="Times New Roman" panose="02020603050405020304" pitchFamily="18" charset="0"/>
              </a:rPr>
              <a:t>procentine</a:t>
            </a:r>
            <a:r>
              <a:rPr sz="2400" spc="15" dirty="0" smtClean="0">
                <a:latin typeface="Times New Roman" panose="02020603050405020304" pitchFamily="18" charset="0"/>
                <a:cs typeface="Times New Roman" panose="02020603050405020304" pitchFamily="18" charset="0"/>
              </a:rPr>
              <a:t> </a:t>
            </a:r>
            <a:r>
              <a:rPr lang="lt-LT" sz="2400" dirty="0" smtClean="0">
                <a:latin typeface="Times New Roman" panose="02020603050405020304" pitchFamily="18" charset="0"/>
                <a:cs typeface="Times New Roman" panose="02020603050405020304" pitchFamily="18" charset="0"/>
              </a:rPr>
              <a:t>išraiška</a:t>
            </a:r>
            <a:r>
              <a:rPr sz="2400" dirty="0" smtClean="0">
                <a:latin typeface="Times New Roman" panose="02020603050405020304" pitchFamily="18" charset="0"/>
                <a:cs typeface="Times New Roman" panose="02020603050405020304" pitchFamily="18" charset="0"/>
              </a:rPr>
              <a:t>.</a:t>
            </a:r>
            <a:endParaRPr lang="lt-LT" sz="2400" dirty="0" smtClean="0">
              <a:latin typeface="Times New Roman" panose="02020603050405020304" pitchFamily="18" charset="0"/>
              <a:cs typeface="Times New Roman" panose="02020603050405020304" pitchFamily="18" charset="0"/>
            </a:endParaRPr>
          </a:p>
          <a:p>
            <a:pPr marL="12700">
              <a:lnSpc>
                <a:spcPct val="100000"/>
              </a:lnSpc>
              <a:spcBef>
                <a:spcPts val="130"/>
              </a:spcBef>
            </a:pPr>
            <a:endParaRPr lang="lt-LT" sz="2400" dirty="0">
              <a:latin typeface="Times New Roman" panose="02020603050405020304" pitchFamily="18" charset="0"/>
              <a:cs typeface="Times New Roman" panose="02020603050405020304" pitchFamily="18" charset="0"/>
            </a:endParaRPr>
          </a:p>
          <a:p>
            <a:pPr marL="12700">
              <a:lnSpc>
                <a:spcPct val="100000"/>
              </a:lnSpc>
              <a:spcBef>
                <a:spcPts val="130"/>
              </a:spcBef>
            </a:pPr>
            <a:r>
              <a:rPr lang="lt-LT" sz="2400" dirty="0" smtClean="0">
                <a:latin typeface="Times New Roman" panose="02020603050405020304" pitchFamily="18" charset="0"/>
                <a:cs typeface="Times New Roman" panose="02020603050405020304" pitchFamily="18" charset="0"/>
              </a:rPr>
              <a:t>1 – Visiškai nesutinku</a:t>
            </a:r>
          </a:p>
          <a:p>
            <a:pPr marL="12700">
              <a:lnSpc>
                <a:spcPct val="100000"/>
              </a:lnSpc>
              <a:spcBef>
                <a:spcPts val="130"/>
              </a:spcBef>
            </a:pPr>
            <a:r>
              <a:rPr lang="lt-LT" sz="2400" dirty="0" smtClean="0">
                <a:latin typeface="Times New Roman" panose="02020603050405020304" pitchFamily="18" charset="0"/>
                <a:cs typeface="Times New Roman" panose="02020603050405020304" pitchFamily="18" charset="0"/>
              </a:rPr>
              <a:t>2 – Ko gero, nesutinku</a:t>
            </a:r>
          </a:p>
          <a:p>
            <a:pPr marL="12700">
              <a:lnSpc>
                <a:spcPct val="100000"/>
              </a:lnSpc>
              <a:spcBef>
                <a:spcPts val="130"/>
              </a:spcBef>
            </a:pPr>
            <a:r>
              <a:rPr lang="lt-LT" sz="2400" dirty="0" smtClean="0">
                <a:latin typeface="Times New Roman" panose="02020603050405020304" pitchFamily="18" charset="0"/>
                <a:cs typeface="Times New Roman" panose="02020603050405020304" pitchFamily="18" charset="0"/>
              </a:rPr>
              <a:t>3 – Ko gero, sutinku</a:t>
            </a:r>
          </a:p>
          <a:p>
            <a:pPr marL="12700">
              <a:lnSpc>
                <a:spcPct val="100000"/>
              </a:lnSpc>
              <a:spcBef>
                <a:spcPts val="130"/>
              </a:spcBef>
            </a:pPr>
            <a:r>
              <a:rPr lang="lt-LT" sz="2400" dirty="0" smtClean="0">
                <a:latin typeface="Times New Roman" panose="02020603050405020304" pitchFamily="18" charset="0"/>
                <a:cs typeface="Times New Roman" panose="02020603050405020304" pitchFamily="18" charset="0"/>
              </a:rPr>
              <a:t>4 – Visiškai sutinku</a:t>
            </a:r>
            <a:endParaRPr sz="2400" dirty="0">
              <a:latin typeface="Times New Roman" panose="02020603050405020304" pitchFamily="18" charset="0"/>
              <a:cs typeface="Times New Roman" panose="02020603050405020304" pitchFamily="18" charset="0"/>
            </a:endParaRPr>
          </a:p>
        </p:txBody>
      </p:sp>
      <p:sp>
        <p:nvSpPr>
          <p:cNvPr id="25" name="object 25"/>
          <p:cNvSpPr txBox="1"/>
          <p:nvPr/>
        </p:nvSpPr>
        <p:spPr>
          <a:xfrm>
            <a:off x="5422900" y="4891419"/>
            <a:ext cx="5153628" cy="1778692"/>
          </a:xfrm>
          <a:prstGeom prst="rect">
            <a:avLst/>
          </a:prstGeom>
        </p:spPr>
        <p:txBody>
          <a:bodyPr vert="horz" wrap="square" lIns="0" tIns="16510" rIns="0" bIns="0" rtlCol="0">
            <a:spAutoFit/>
          </a:bodyPr>
          <a:lstStyle/>
          <a:p>
            <a:pPr marL="12700" algn="ctr">
              <a:lnSpc>
                <a:spcPct val="100000"/>
              </a:lnSpc>
              <a:spcBef>
                <a:spcPts val="130"/>
              </a:spcBef>
            </a:pPr>
            <a:r>
              <a:rPr lang="lt-LT" sz="2800" b="1" u="sng" spc="10" dirty="0" smtClean="0">
                <a:latin typeface="Times New Roman" panose="02020603050405020304" pitchFamily="18" charset="0"/>
                <a:cs typeface="Times New Roman" panose="02020603050405020304" pitchFamily="18" charset="0"/>
              </a:rPr>
              <a:t>Apklausos</a:t>
            </a:r>
            <a:r>
              <a:rPr sz="2800" b="1" u="sng" dirty="0" smtClean="0">
                <a:latin typeface="Times New Roman" panose="02020603050405020304" pitchFamily="18" charset="0"/>
                <a:cs typeface="Times New Roman" panose="02020603050405020304" pitchFamily="18" charset="0"/>
              </a:rPr>
              <a:t> </a:t>
            </a:r>
            <a:r>
              <a:rPr lang="lt-LT" sz="2800" b="1" u="sng" spc="10" dirty="0" smtClean="0">
                <a:latin typeface="Times New Roman" panose="02020603050405020304" pitchFamily="18" charset="0"/>
                <a:cs typeface="Times New Roman" panose="02020603050405020304" pitchFamily="18" charset="0"/>
              </a:rPr>
              <a:t>dalyviai</a:t>
            </a:r>
            <a:r>
              <a:rPr lang="lt-LT" sz="2800" b="1" u="sng" dirty="0" smtClean="0">
                <a:latin typeface="Times New Roman" panose="02020603050405020304" pitchFamily="18" charset="0"/>
                <a:cs typeface="Times New Roman" panose="02020603050405020304" pitchFamily="18" charset="0"/>
              </a:rPr>
              <a:t>:</a:t>
            </a:r>
            <a:r>
              <a:rPr sz="2800" b="1" u="sng" spc="5" dirty="0" smtClean="0">
                <a:latin typeface="Times New Roman" panose="02020603050405020304" pitchFamily="18" charset="0"/>
                <a:cs typeface="Times New Roman" panose="02020603050405020304" pitchFamily="18" charset="0"/>
              </a:rPr>
              <a:t> </a:t>
            </a:r>
            <a:endParaRPr lang="lt-LT" sz="2800" b="1" u="sng" spc="5" dirty="0" smtClean="0">
              <a:latin typeface="Times New Roman" panose="02020603050405020304" pitchFamily="18" charset="0"/>
              <a:cs typeface="Times New Roman" panose="02020603050405020304" pitchFamily="18" charset="0"/>
            </a:endParaRPr>
          </a:p>
          <a:p>
            <a:pPr marL="12700">
              <a:lnSpc>
                <a:spcPct val="100000"/>
              </a:lnSpc>
              <a:spcBef>
                <a:spcPts val="130"/>
              </a:spcBef>
            </a:pPr>
            <a:r>
              <a:rPr lang="lt-LT" sz="2800" spc="10" dirty="0" smtClean="0">
                <a:latin typeface="Times New Roman" panose="02020603050405020304" pitchFamily="18" charset="0"/>
                <a:cs typeface="Times New Roman" panose="02020603050405020304" pitchFamily="18" charset="0"/>
              </a:rPr>
              <a:t>mokiniai</a:t>
            </a:r>
            <a:r>
              <a:rPr sz="2800" dirty="0" smtClean="0">
                <a:latin typeface="Times New Roman" panose="02020603050405020304" pitchFamily="18" charset="0"/>
                <a:cs typeface="Times New Roman" panose="02020603050405020304" pitchFamily="18" charset="0"/>
              </a:rPr>
              <a:t> </a:t>
            </a:r>
            <a:r>
              <a:rPr sz="2800" spc="15" dirty="0" smtClean="0">
                <a:latin typeface="Times New Roman" panose="02020603050405020304" pitchFamily="18" charset="0"/>
                <a:cs typeface="Times New Roman" panose="02020603050405020304" pitchFamily="18" charset="0"/>
              </a:rPr>
              <a:t>(</a:t>
            </a:r>
            <a:r>
              <a:rPr lang="pl-PL" sz="2800" spc="15" dirty="0" smtClean="0">
                <a:latin typeface="Times New Roman" panose="02020603050405020304" pitchFamily="18" charset="0"/>
                <a:cs typeface="Times New Roman" panose="02020603050405020304" pitchFamily="18" charset="0"/>
              </a:rPr>
              <a:t>96</a:t>
            </a:r>
            <a:r>
              <a:rPr sz="2800" spc="5" dirty="0" smtClean="0">
                <a:latin typeface="Times New Roman" panose="02020603050405020304" pitchFamily="18" charset="0"/>
                <a:cs typeface="Times New Roman" panose="02020603050405020304" pitchFamily="18" charset="0"/>
              </a:rPr>
              <a:t> </a:t>
            </a:r>
            <a:r>
              <a:rPr lang="lt-LT" sz="2800" spc="10" dirty="0" smtClean="0">
                <a:latin typeface="Times New Roman" panose="02020603050405020304" pitchFamily="18" charset="0"/>
                <a:cs typeface="Times New Roman" panose="02020603050405020304" pitchFamily="18" charset="0"/>
              </a:rPr>
              <a:t>iš</a:t>
            </a:r>
            <a:r>
              <a:rPr sz="2800" spc="15" dirty="0" smtClean="0">
                <a:latin typeface="Times New Roman" panose="02020603050405020304" pitchFamily="18" charset="0"/>
                <a:cs typeface="Times New Roman" panose="02020603050405020304" pitchFamily="18" charset="0"/>
              </a:rPr>
              <a:t> </a:t>
            </a:r>
            <a:r>
              <a:rPr lang="pl-PL" sz="2800" spc="15" dirty="0" smtClean="0">
                <a:latin typeface="Times New Roman" panose="02020603050405020304" pitchFamily="18" charset="0"/>
                <a:cs typeface="Times New Roman" panose="02020603050405020304" pitchFamily="18" charset="0"/>
              </a:rPr>
              <a:t>137</a:t>
            </a:r>
            <a:r>
              <a:rPr sz="2800" spc="10" dirty="0" smtClean="0">
                <a:latin typeface="Times New Roman" panose="02020603050405020304" pitchFamily="18" charset="0"/>
                <a:cs typeface="Times New Roman" panose="02020603050405020304" pitchFamily="18" charset="0"/>
              </a:rPr>
              <a:t>;</a:t>
            </a:r>
            <a:r>
              <a:rPr sz="2800" spc="-10" dirty="0" smtClean="0">
                <a:latin typeface="Times New Roman" panose="02020603050405020304" pitchFamily="18" charset="0"/>
                <a:cs typeface="Times New Roman" panose="02020603050405020304" pitchFamily="18" charset="0"/>
              </a:rPr>
              <a:t> </a:t>
            </a:r>
            <a:r>
              <a:rPr lang="pl-PL" sz="2800" b="1" spc="10" dirty="0" smtClean="0">
                <a:latin typeface="Times New Roman" panose="02020603050405020304" pitchFamily="18" charset="0"/>
                <a:cs typeface="Times New Roman" panose="02020603050405020304" pitchFamily="18" charset="0"/>
              </a:rPr>
              <a:t>70</a:t>
            </a:r>
            <a:r>
              <a:rPr sz="2800" b="1" spc="10" dirty="0" smtClean="0">
                <a:latin typeface="Times New Roman" panose="02020603050405020304" pitchFamily="18" charset="0"/>
                <a:cs typeface="Times New Roman" panose="02020603050405020304" pitchFamily="18" charset="0"/>
              </a:rPr>
              <a:t>%</a:t>
            </a:r>
            <a:r>
              <a:rPr sz="2800" spc="10" dirty="0" smtClean="0">
                <a:latin typeface="Times New Roman" panose="02020603050405020304" pitchFamily="18" charset="0"/>
                <a:cs typeface="Times New Roman" panose="02020603050405020304" pitchFamily="18" charset="0"/>
              </a:rPr>
              <a:t>)</a:t>
            </a:r>
            <a:r>
              <a:rPr sz="2800" spc="20" dirty="0" smtClean="0">
                <a:latin typeface="Times New Roman" panose="02020603050405020304" pitchFamily="18" charset="0"/>
                <a:cs typeface="Times New Roman" panose="02020603050405020304" pitchFamily="18" charset="0"/>
              </a:rPr>
              <a:t> </a:t>
            </a:r>
            <a:endParaRPr lang="lt-LT" sz="2800" spc="20" dirty="0" smtClean="0">
              <a:latin typeface="Times New Roman" panose="02020603050405020304" pitchFamily="18" charset="0"/>
              <a:cs typeface="Times New Roman" panose="02020603050405020304" pitchFamily="18" charset="0"/>
            </a:endParaRPr>
          </a:p>
          <a:p>
            <a:pPr marL="12700">
              <a:lnSpc>
                <a:spcPct val="100000"/>
              </a:lnSpc>
              <a:spcBef>
                <a:spcPts val="130"/>
              </a:spcBef>
            </a:pPr>
            <a:r>
              <a:rPr lang="lt-LT" sz="2800" spc="5" dirty="0" smtClean="0">
                <a:latin typeface="Times New Roman" panose="02020603050405020304" pitchFamily="18" charset="0"/>
                <a:cs typeface="Times New Roman" panose="02020603050405020304" pitchFamily="18" charset="0"/>
              </a:rPr>
              <a:t>tėvai,</a:t>
            </a:r>
            <a:r>
              <a:rPr lang="lt-LT" sz="2800" dirty="0" smtClean="0">
                <a:latin typeface="Times New Roman" panose="02020603050405020304" pitchFamily="18" charset="0"/>
                <a:cs typeface="Times New Roman" panose="02020603050405020304" pitchFamily="18" charset="0"/>
              </a:rPr>
              <a:t> </a:t>
            </a:r>
            <a:r>
              <a:rPr lang="lt-LT" sz="2800" spc="10" dirty="0" smtClean="0">
                <a:latin typeface="Times New Roman" panose="02020603050405020304" pitchFamily="18" charset="0"/>
                <a:cs typeface="Times New Roman" panose="02020603050405020304" pitchFamily="18" charset="0"/>
              </a:rPr>
              <a:t>globėjai</a:t>
            </a:r>
            <a:r>
              <a:rPr lang="lt-LT" sz="2800" spc="-15" dirty="0" smtClean="0">
                <a:latin typeface="Times New Roman" panose="02020603050405020304" pitchFamily="18" charset="0"/>
                <a:cs typeface="Times New Roman" panose="02020603050405020304" pitchFamily="18" charset="0"/>
              </a:rPr>
              <a:t> </a:t>
            </a:r>
            <a:r>
              <a:rPr sz="2800" spc="15" dirty="0" smtClean="0">
                <a:latin typeface="Times New Roman" panose="02020603050405020304" pitchFamily="18" charset="0"/>
                <a:cs typeface="Times New Roman" panose="02020603050405020304" pitchFamily="18" charset="0"/>
              </a:rPr>
              <a:t>(</a:t>
            </a:r>
            <a:r>
              <a:rPr lang="pl-PL" sz="2800" spc="15" dirty="0" smtClean="0">
                <a:latin typeface="Times New Roman" panose="02020603050405020304" pitchFamily="18" charset="0"/>
                <a:cs typeface="Times New Roman" panose="02020603050405020304" pitchFamily="18" charset="0"/>
              </a:rPr>
              <a:t>92 </a:t>
            </a:r>
            <a:r>
              <a:rPr lang="lt-LT" sz="2800" spc="10" dirty="0" smtClean="0">
                <a:latin typeface="Times New Roman" panose="02020603050405020304" pitchFamily="18" charset="0"/>
                <a:cs typeface="Times New Roman" panose="02020603050405020304" pitchFamily="18" charset="0"/>
              </a:rPr>
              <a:t>iš</a:t>
            </a:r>
            <a:r>
              <a:rPr lang="pl-PL" sz="2800" spc="10" dirty="0" smtClean="0">
                <a:latin typeface="Times New Roman" panose="02020603050405020304" pitchFamily="18" charset="0"/>
                <a:cs typeface="Times New Roman" panose="02020603050405020304" pitchFamily="18" charset="0"/>
              </a:rPr>
              <a:t> 149</a:t>
            </a:r>
            <a:r>
              <a:rPr sz="2800" spc="10" dirty="0" smtClean="0">
                <a:latin typeface="Times New Roman" panose="02020603050405020304" pitchFamily="18" charset="0"/>
                <a:cs typeface="Times New Roman" panose="02020603050405020304" pitchFamily="18" charset="0"/>
              </a:rPr>
              <a:t>;</a:t>
            </a:r>
            <a:r>
              <a:rPr sz="2800" spc="-10" dirty="0" smtClean="0">
                <a:latin typeface="Times New Roman" panose="02020603050405020304" pitchFamily="18" charset="0"/>
                <a:cs typeface="Times New Roman" panose="02020603050405020304" pitchFamily="18" charset="0"/>
              </a:rPr>
              <a:t> </a:t>
            </a:r>
            <a:r>
              <a:rPr lang="lt-LT" sz="2800" b="1" spc="-10" dirty="0" smtClean="0">
                <a:latin typeface="Times New Roman" panose="02020603050405020304" pitchFamily="18" charset="0"/>
                <a:cs typeface="Times New Roman" panose="02020603050405020304" pitchFamily="18" charset="0"/>
              </a:rPr>
              <a:t>6</a:t>
            </a:r>
            <a:r>
              <a:rPr lang="pl-PL" sz="2800" b="1" spc="-10" dirty="0" smtClean="0">
                <a:latin typeface="Times New Roman" panose="02020603050405020304" pitchFamily="18" charset="0"/>
                <a:cs typeface="Times New Roman" panose="02020603050405020304" pitchFamily="18" charset="0"/>
              </a:rPr>
              <a:t>2</a:t>
            </a:r>
            <a:r>
              <a:rPr sz="2800" b="1" spc="10" dirty="0" smtClean="0">
                <a:latin typeface="Times New Roman" panose="02020603050405020304" pitchFamily="18" charset="0"/>
                <a:cs typeface="Times New Roman" panose="02020603050405020304" pitchFamily="18" charset="0"/>
              </a:rPr>
              <a:t>%</a:t>
            </a:r>
            <a:r>
              <a:rPr sz="2800" spc="10" dirty="0" smtClean="0">
                <a:latin typeface="Times New Roman" panose="02020603050405020304" pitchFamily="18" charset="0"/>
                <a:cs typeface="Times New Roman" panose="02020603050405020304" pitchFamily="18" charset="0"/>
              </a:rPr>
              <a:t>)</a:t>
            </a:r>
            <a:r>
              <a:rPr sz="2800" spc="15" dirty="0" smtClean="0">
                <a:latin typeface="Times New Roman" panose="02020603050405020304" pitchFamily="18" charset="0"/>
                <a:cs typeface="Times New Roman" panose="02020603050405020304" pitchFamily="18" charset="0"/>
              </a:rPr>
              <a:t> </a:t>
            </a:r>
            <a:endParaRPr lang="lt-LT" sz="2800" spc="15" dirty="0" smtClean="0">
              <a:latin typeface="Times New Roman" panose="02020603050405020304" pitchFamily="18" charset="0"/>
              <a:cs typeface="Times New Roman" panose="02020603050405020304" pitchFamily="18" charset="0"/>
            </a:endParaRPr>
          </a:p>
          <a:p>
            <a:pPr marL="12700">
              <a:lnSpc>
                <a:spcPct val="100000"/>
              </a:lnSpc>
              <a:spcBef>
                <a:spcPts val="130"/>
              </a:spcBef>
            </a:pPr>
            <a:r>
              <a:rPr lang="lt-LT" sz="2800" spc="10" dirty="0" smtClean="0">
                <a:latin typeface="Times New Roman" panose="02020603050405020304" pitchFamily="18" charset="0"/>
                <a:cs typeface="Times New Roman" panose="02020603050405020304" pitchFamily="18" charset="0"/>
              </a:rPr>
              <a:t>mokytojai</a:t>
            </a:r>
            <a:r>
              <a:rPr sz="2800" spc="-30" dirty="0" smtClean="0">
                <a:latin typeface="Times New Roman" panose="02020603050405020304" pitchFamily="18" charset="0"/>
                <a:cs typeface="Times New Roman" panose="02020603050405020304" pitchFamily="18" charset="0"/>
              </a:rPr>
              <a:t> </a:t>
            </a:r>
            <a:r>
              <a:rPr sz="2800" spc="15" dirty="0" smtClean="0">
                <a:latin typeface="Times New Roman" panose="02020603050405020304" pitchFamily="18" charset="0"/>
                <a:cs typeface="Times New Roman" panose="02020603050405020304" pitchFamily="18" charset="0"/>
              </a:rPr>
              <a:t>(</a:t>
            </a:r>
            <a:r>
              <a:rPr lang="pl-PL" sz="2800" spc="15" dirty="0" smtClean="0">
                <a:latin typeface="Times New Roman" panose="02020603050405020304" pitchFamily="18" charset="0"/>
                <a:cs typeface="Times New Roman" panose="02020603050405020304" pitchFamily="18" charset="0"/>
              </a:rPr>
              <a:t>28</a:t>
            </a:r>
            <a:r>
              <a:rPr sz="2800" spc="5" dirty="0" smtClean="0">
                <a:latin typeface="Times New Roman" panose="02020603050405020304" pitchFamily="18" charset="0"/>
                <a:cs typeface="Times New Roman" panose="02020603050405020304" pitchFamily="18" charset="0"/>
              </a:rPr>
              <a:t> </a:t>
            </a:r>
            <a:r>
              <a:rPr lang="lt-LT" sz="2800" spc="10" dirty="0" smtClean="0">
                <a:latin typeface="Times New Roman" panose="02020603050405020304" pitchFamily="18" charset="0"/>
                <a:cs typeface="Times New Roman" panose="02020603050405020304" pitchFamily="18" charset="0"/>
              </a:rPr>
              <a:t>iš</a:t>
            </a:r>
            <a:r>
              <a:rPr sz="2800" dirty="0" smtClean="0">
                <a:latin typeface="Times New Roman" panose="02020603050405020304" pitchFamily="18" charset="0"/>
                <a:cs typeface="Times New Roman" panose="02020603050405020304" pitchFamily="18" charset="0"/>
              </a:rPr>
              <a:t> </a:t>
            </a:r>
            <a:r>
              <a:rPr lang="pl-PL" sz="2800" spc="10" dirty="0" smtClean="0">
                <a:latin typeface="Times New Roman" panose="02020603050405020304" pitchFamily="18" charset="0"/>
                <a:cs typeface="Times New Roman" panose="02020603050405020304" pitchFamily="18" charset="0"/>
              </a:rPr>
              <a:t>29</a:t>
            </a:r>
            <a:r>
              <a:rPr sz="2800" spc="10" dirty="0" smtClean="0">
                <a:latin typeface="Times New Roman" panose="02020603050405020304" pitchFamily="18" charset="0"/>
                <a:cs typeface="Times New Roman" panose="02020603050405020304" pitchFamily="18" charset="0"/>
              </a:rPr>
              <a:t>;</a:t>
            </a:r>
            <a:r>
              <a:rPr lang="lt-LT" sz="2800" dirty="0" smtClean="0">
                <a:latin typeface="Times New Roman" panose="02020603050405020304" pitchFamily="18" charset="0"/>
                <a:cs typeface="Times New Roman" panose="02020603050405020304" pitchFamily="18" charset="0"/>
              </a:rPr>
              <a:t> </a:t>
            </a:r>
            <a:r>
              <a:rPr lang="pl-PL" sz="2800" b="1" spc="10" dirty="0" smtClean="0">
                <a:latin typeface="Times New Roman" panose="02020603050405020304" pitchFamily="18" charset="0"/>
                <a:cs typeface="Times New Roman" panose="02020603050405020304" pitchFamily="18" charset="0"/>
              </a:rPr>
              <a:t>96,5</a:t>
            </a:r>
            <a:r>
              <a:rPr sz="2800" b="1" spc="10" dirty="0" smtClean="0">
                <a:latin typeface="Times New Roman" panose="02020603050405020304" pitchFamily="18" charset="0"/>
                <a:cs typeface="Times New Roman" panose="02020603050405020304" pitchFamily="18" charset="0"/>
              </a:rPr>
              <a:t>%</a:t>
            </a:r>
            <a:r>
              <a:rPr sz="2800" spc="10" dirty="0" smtClean="0">
                <a:latin typeface="Times New Roman" panose="02020603050405020304" pitchFamily="18" charset="0"/>
                <a:cs typeface="Times New Roman" panose="02020603050405020304" pitchFamily="18" charset="0"/>
              </a:rPr>
              <a:t>).</a:t>
            </a:r>
            <a:endParaRPr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97902" y="462196"/>
            <a:ext cx="2481798" cy="6031871"/>
            <a:chOff x="0" y="772668"/>
            <a:chExt cx="3052572"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3" cstate="print"/>
            <a:stretch>
              <a:fillRect/>
            </a:stretch>
          </p:blipFill>
          <p:spPr>
            <a:xfrm>
              <a:off x="371341" y="2516124"/>
              <a:ext cx="2681231" cy="2097813"/>
            </a:xfrm>
            <a:prstGeom prst="rect">
              <a:avLst/>
            </a:prstGeom>
          </p:spPr>
        </p:pic>
      </p:grpSp>
      <p:sp>
        <p:nvSpPr>
          <p:cNvPr id="5" name="object 5"/>
          <p:cNvSpPr txBox="1"/>
          <p:nvPr/>
        </p:nvSpPr>
        <p:spPr>
          <a:xfrm>
            <a:off x="1062752" y="2909864"/>
            <a:ext cx="97853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Mokinių</a:t>
            </a:r>
            <a:endParaRPr sz="2250" dirty="0">
              <a:latin typeface="Calibri"/>
              <a:cs typeface="Calibri"/>
            </a:endParaRPr>
          </a:p>
        </p:txBody>
      </p:sp>
      <p:sp>
        <p:nvSpPr>
          <p:cNvPr id="6" name="object 6"/>
          <p:cNvSpPr txBox="1"/>
          <p:nvPr/>
        </p:nvSpPr>
        <p:spPr>
          <a:xfrm>
            <a:off x="985042" y="3464796"/>
            <a:ext cx="124396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vertinimas</a:t>
            </a:r>
            <a:endParaRPr sz="2250" dirty="0">
              <a:latin typeface="Calibri"/>
              <a:cs typeface="Calibri"/>
            </a:endParaRPr>
          </a:p>
        </p:txBody>
      </p:sp>
      <p:sp>
        <p:nvSpPr>
          <p:cNvPr id="13" name="object 13"/>
          <p:cNvSpPr txBox="1"/>
          <p:nvPr/>
        </p:nvSpPr>
        <p:spPr>
          <a:xfrm>
            <a:off x="7890775" y="2733505"/>
            <a:ext cx="1454150" cy="292735"/>
          </a:xfrm>
          <a:prstGeom prst="rect">
            <a:avLst/>
          </a:prstGeom>
        </p:spPr>
        <p:txBody>
          <a:bodyPr vert="horz" wrap="square" lIns="0" tIns="12700" rIns="0" bIns="0" rtlCol="0">
            <a:spAutoFit/>
          </a:bodyPr>
          <a:lstStyle/>
          <a:p>
            <a:pPr marL="12700">
              <a:lnSpc>
                <a:spcPct val="100000"/>
              </a:lnSpc>
              <a:spcBef>
                <a:spcPts val="100"/>
              </a:spcBef>
            </a:pPr>
            <a:r>
              <a:rPr sz="1750" spc="-5" dirty="0">
                <a:latin typeface="Calibri"/>
                <a:cs typeface="Calibri"/>
              </a:rPr>
              <a:t>111</a:t>
            </a:r>
            <a:r>
              <a:rPr sz="1750" spc="150" dirty="0">
                <a:latin typeface="Calibri"/>
                <a:cs typeface="Calibri"/>
              </a:rPr>
              <a:t> </a:t>
            </a:r>
            <a:r>
              <a:rPr sz="1750" dirty="0">
                <a:latin typeface="Calibri"/>
                <a:cs typeface="Calibri"/>
              </a:rPr>
              <a:t>Socialumas</a:t>
            </a:r>
            <a:endParaRPr sz="1750">
              <a:latin typeface="Calibri"/>
              <a:cs typeface="Calibri"/>
            </a:endParaRPr>
          </a:p>
        </p:txBody>
      </p:sp>
      <p:sp>
        <p:nvSpPr>
          <p:cNvPr id="19" name="object 19"/>
          <p:cNvSpPr txBox="1">
            <a:spLocks noGrp="1"/>
          </p:cNvSpPr>
          <p:nvPr>
            <p:ph type="title"/>
          </p:nvPr>
        </p:nvSpPr>
        <p:spPr>
          <a:xfrm>
            <a:off x="3670300" y="462196"/>
            <a:ext cx="5910810" cy="511679"/>
          </a:xfrm>
          <a:prstGeom prst="rect">
            <a:avLst/>
          </a:prstGeom>
          <a:solidFill>
            <a:srgbClr val="92D050"/>
          </a:solidFill>
        </p:spPr>
        <p:txBody>
          <a:bodyPr vert="horz" wrap="square" lIns="0" tIns="19050" rIns="0" bIns="0" rtlCol="0">
            <a:spAutoFit/>
          </a:bodyPr>
          <a:lstStyle/>
          <a:p>
            <a:pPr algn="ctr">
              <a:lnSpc>
                <a:spcPct val="100000"/>
              </a:lnSpc>
              <a:spcBef>
                <a:spcPts val="150"/>
              </a:spcBef>
            </a:pPr>
            <a:r>
              <a:rPr sz="3200" spc="-20" dirty="0"/>
              <a:t>Aukščiausios</a:t>
            </a:r>
            <a:r>
              <a:rPr sz="3200" spc="-55" dirty="0"/>
              <a:t> </a:t>
            </a:r>
            <a:r>
              <a:rPr sz="3200" spc="-20" dirty="0"/>
              <a:t>vertės</a:t>
            </a:r>
            <a:endParaRPr sz="3200" dirty="0"/>
          </a:p>
        </p:txBody>
      </p:sp>
      <p:graphicFrame>
        <p:nvGraphicFramePr>
          <p:cNvPr id="20" name="Lentelė 19"/>
          <p:cNvGraphicFramePr>
            <a:graphicFrameLocks noGrp="1"/>
          </p:cNvGraphicFramePr>
          <p:nvPr>
            <p:extLst>
              <p:ext uri="{D42A27DB-BD31-4B8C-83A1-F6EECF244321}">
                <p14:modId xmlns:p14="http://schemas.microsoft.com/office/powerpoint/2010/main" val="1701540124"/>
              </p:ext>
            </p:extLst>
          </p:nvPr>
        </p:nvGraphicFramePr>
        <p:xfrm>
          <a:off x="2755901" y="1202824"/>
          <a:ext cx="7717906" cy="5301278"/>
        </p:xfrm>
        <a:graphic>
          <a:graphicData uri="http://schemas.openxmlformats.org/drawingml/2006/table">
            <a:tbl>
              <a:tblPr firstRow="1" bandRow="1">
                <a:tableStyleId>{00A15C55-8517-42AA-B614-E9B94910E393}</a:tableStyleId>
              </a:tblPr>
              <a:tblGrid>
                <a:gridCol w="3585735">
                  <a:extLst>
                    <a:ext uri="{9D8B030D-6E8A-4147-A177-3AD203B41FA5}">
                      <a16:colId xmlns:a16="http://schemas.microsoft.com/office/drawing/2014/main" val="2586308222"/>
                    </a:ext>
                  </a:extLst>
                </a:gridCol>
                <a:gridCol w="771709">
                  <a:extLst>
                    <a:ext uri="{9D8B030D-6E8A-4147-A177-3AD203B41FA5}">
                      <a16:colId xmlns:a16="http://schemas.microsoft.com/office/drawing/2014/main" val="20001"/>
                    </a:ext>
                  </a:extLst>
                </a:gridCol>
                <a:gridCol w="771709">
                  <a:extLst>
                    <a:ext uri="{9D8B030D-6E8A-4147-A177-3AD203B41FA5}">
                      <a16:colId xmlns:a16="http://schemas.microsoft.com/office/drawing/2014/main" val="474745168"/>
                    </a:ext>
                  </a:extLst>
                </a:gridCol>
                <a:gridCol w="874231">
                  <a:extLst>
                    <a:ext uri="{9D8B030D-6E8A-4147-A177-3AD203B41FA5}">
                      <a16:colId xmlns:a16="http://schemas.microsoft.com/office/drawing/2014/main" val="1147411877"/>
                    </a:ext>
                  </a:extLst>
                </a:gridCol>
                <a:gridCol w="1714522">
                  <a:extLst>
                    <a:ext uri="{9D8B030D-6E8A-4147-A177-3AD203B41FA5}">
                      <a16:colId xmlns:a16="http://schemas.microsoft.com/office/drawing/2014/main" val="3380499176"/>
                    </a:ext>
                  </a:extLst>
                </a:gridCol>
              </a:tblGrid>
              <a:tr h="737567">
                <a:tc>
                  <a:txBody>
                    <a:bodyPr/>
                    <a:lstStyle/>
                    <a:p>
                      <a:pPr algn="ctr"/>
                      <a:r>
                        <a:rPr lang="lt-LT" sz="1800" dirty="0" smtClean="0"/>
                        <a:t>Teiginys</a:t>
                      </a:r>
                      <a:endParaRPr lang="lt-LT" sz="1800" dirty="0"/>
                    </a:p>
                  </a:txBody>
                  <a:tcPr/>
                </a:tc>
                <a:tc>
                  <a:txBody>
                    <a:bodyPr/>
                    <a:lstStyle/>
                    <a:p>
                      <a:pPr algn="ctr"/>
                      <a:r>
                        <a:rPr lang="en-US" sz="2000" dirty="0" err="1" smtClean="0"/>
                        <a:t>Lygis</a:t>
                      </a:r>
                      <a:endParaRPr lang="en-US" sz="2000" dirty="0"/>
                    </a:p>
                  </a:txBody>
                  <a:tcPr/>
                </a:tc>
                <a:tc>
                  <a:txBody>
                    <a:bodyPr/>
                    <a:lstStyle/>
                    <a:p>
                      <a:pPr algn="ctr"/>
                      <a:endParaRPr lang="lt-LT" sz="2000" dirty="0" smtClean="0"/>
                    </a:p>
                    <a:p>
                      <a:pPr algn="ctr"/>
                      <a:r>
                        <a:rPr lang="pl-PL" sz="2000" dirty="0" smtClean="0"/>
                        <a:t>%</a:t>
                      </a:r>
                      <a:endParaRPr lang="en-US" sz="20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577226">
                <a:tc>
                  <a:txBody>
                    <a:bodyPr/>
                    <a:lstStyle/>
                    <a:p>
                      <a:r>
                        <a:rPr lang="lt-LT" sz="1800" dirty="0" smtClean="0">
                          <a:latin typeface="Times New Roman" pitchFamily="18" charset="0"/>
                          <a:cs typeface="Times New Roman" pitchFamily="18" charset="0"/>
                        </a:rPr>
                        <a:t>Aš priimu kitus žmonės tokius, kokie jie yra.</a:t>
                      </a:r>
                      <a:endParaRPr lang="lt-LT" sz="1800" dirty="0">
                        <a:latin typeface="Times New Roman" pitchFamily="18" charset="0"/>
                        <a:cs typeface="Times New Roman" pitchFamily="18" charset="0"/>
                      </a:endParaRPr>
                    </a:p>
                  </a:txBody>
                  <a:tcPr/>
                </a:tc>
                <a:tc>
                  <a:txBody>
                    <a:bodyPr/>
                    <a:lstStyle/>
                    <a:p>
                      <a:pPr algn="ctr"/>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itchFamily="18" charset="0"/>
                          <a:cs typeface="Times New Roman" pitchFamily="18" charset="0"/>
                        </a:rPr>
                        <a:t>83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111</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Socialumas</a:t>
                      </a:r>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225812073"/>
                  </a:ext>
                </a:extLst>
              </a:tr>
              <a:tr h="577226">
                <a:tc>
                  <a:txBody>
                    <a:bodyPr/>
                    <a:lstStyle/>
                    <a:p>
                      <a:pPr marL="4762" marR="0" lvl="0" indent="0" algn="l" rtl="0">
                        <a:lnSpc>
                          <a:spcPct val="116666"/>
                        </a:lnSpc>
                        <a:spcBef>
                          <a:spcPts val="0"/>
                        </a:spcBef>
                        <a:spcAft>
                          <a:spcPts val="0"/>
                        </a:spcAft>
                        <a:buClr>
                          <a:schemeClr val="dk1"/>
                        </a:buClr>
                        <a:buSzPts val="1200"/>
                        <a:buFont typeface="Calibri"/>
                        <a:buNone/>
                      </a:pPr>
                      <a:r>
                        <a:rPr lang="lt-LT" sz="1800" b="0" i="0" u="none" baseline="0" smtClean="0">
                          <a:solidFill>
                            <a:schemeClr val="dk1"/>
                          </a:solidFill>
                          <a:latin typeface="Times New Roman" panose="02020603050405020304" pitchFamily="18" charset="0"/>
                          <a:ea typeface="Calibri"/>
                          <a:cs typeface="Times New Roman" panose="02020603050405020304" pitchFamily="18" charset="0"/>
                          <a:sym typeface="Calibri"/>
                        </a:rPr>
                        <a:t> </a:t>
                      </a:r>
                      <a:r>
                        <a:rPr lang="lt-LT" sz="1800" b="0" i="0" u="none" noProof="0" smtClean="0">
                          <a:solidFill>
                            <a:schemeClr val="dk1"/>
                          </a:solidFill>
                          <a:latin typeface="Times New Roman" panose="02020603050405020304" pitchFamily="18" charset="0"/>
                          <a:ea typeface="Calibri"/>
                          <a:cs typeface="Times New Roman" panose="02020603050405020304" pitchFamily="18" charset="0"/>
                          <a:sym typeface="Calibri"/>
                        </a:rPr>
                        <a:t>Aš mokausi taip, kad pasiekčiau geriausių rezultatų</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80</a:t>
                      </a: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en-US" sz="1800" b="0" i="0" u="none" dirty="0" smtClean="0">
                          <a:solidFill>
                            <a:srgbClr val="FF0000"/>
                          </a:solidFill>
                          <a:latin typeface="Times New Roman" panose="02020603050405020304" pitchFamily="18" charset="0"/>
                          <a:ea typeface="Calibri"/>
                          <a:cs typeface="Times New Roman" panose="02020603050405020304" pitchFamily="18" charset="0"/>
                          <a:sym typeface="Calibri"/>
                        </a:rPr>
                        <a:t>  </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52386" marR="0" lvl="0" indent="0" algn="ctr" rtl="0">
                        <a:lnSpc>
                          <a:spcPct val="116666"/>
                        </a:lnSpc>
                        <a:spcBef>
                          <a:spcPts val="0"/>
                        </a:spcBef>
                        <a:spcAft>
                          <a:spcPts val="0"/>
                        </a:spcAft>
                        <a:buClr>
                          <a:schemeClr val="dk1"/>
                        </a:buClr>
                        <a:buSzPts val="1200"/>
                        <a:buFont typeface="Calibri"/>
                        <a:buNone/>
                      </a:pP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31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16666"/>
                        </a:lnSpc>
                        <a:spcBef>
                          <a:spcPts val="0"/>
                        </a:spcBef>
                        <a:spcAft>
                          <a:spcPts val="0"/>
                        </a:spcAft>
                        <a:buClr>
                          <a:schemeClr val="dk1"/>
                        </a:buClr>
                        <a:buSzPts val="1200"/>
                        <a:buFont typeface="Calibri"/>
                        <a:buNone/>
                      </a:pPr>
                      <a:r>
                        <a:rPr lang="lt-LT" sz="1800" b="0" i="0" u="none" noProof="0" dirty="0" err="1" smtClean="0">
                          <a:solidFill>
                            <a:schemeClr val="tx1"/>
                          </a:solidFill>
                          <a:latin typeface="Times New Roman" panose="02020603050405020304" pitchFamily="18" charset="0"/>
                          <a:cs typeface="Times New Roman" panose="02020603050405020304" pitchFamily="18" charset="0"/>
                          <a:sym typeface="Calibri"/>
                        </a:rPr>
                        <a:t>Savivaldumas</a:t>
                      </a:r>
                      <a:r>
                        <a:rPr lang="lt-LT" sz="1800" b="0" i="0" u="none" baseline="0" noProof="0" dirty="0" smtClean="0">
                          <a:solidFill>
                            <a:schemeClr val="tx1"/>
                          </a:solidFill>
                          <a:latin typeface="Times New Roman" panose="02020603050405020304" pitchFamily="18" charset="0"/>
                          <a:cs typeface="Times New Roman" panose="02020603050405020304" pitchFamily="18" charset="0"/>
                          <a:sym typeface="Calibri"/>
                        </a:rPr>
                        <a:t> mokantis</a:t>
                      </a:r>
                      <a:endParaRPr lang="lt-LT" sz="1800" noProof="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431936985"/>
                  </a:ext>
                </a:extLst>
              </a:tr>
              <a:tr h="675302">
                <a:tc>
                  <a:txBody>
                    <a:bodyPr/>
                    <a:lstStyle/>
                    <a:p>
                      <a:r>
                        <a:rPr lang="lt-LT" sz="1800" b="0" i="0" smtClean="0">
                          <a:solidFill>
                            <a:schemeClr val="tx1"/>
                          </a:solidFill>
                          <a:effectLst/>
                          <a:latin typeface="Times New Roman" panose="02020603050405020304" pitchFamily="18" charset="0"/>
                          <a:ea typeface="+mn-ea"/>
                          <a:cs typeface="Times New Roman" panose="02020603050405020304" pitchFamily="18" charset="0"/>
                        </a:rPr>
                        <a:t>Man</a:t>
                      </a:r>
                      <a:r>
                        <a:rPr lang="lt-LT" sz="1800" b="0" i="0" baseline="0" smtClean="0">
                          <a:solidFill>
                            <a:schemeClr val="tx1"/>
                          </a:solidFill>
                          <a:effectLst/>
                          <a:latin typeface="Times New Roman" panose="02020603050405020304" pitchFamily="18" charset="0"/>
                          <a:ea typeface="+mn-ea"/>
                          <a:cs typeface="Times New Roman" panose="02020603050405020304" pitchFamily="18" charset="0"/>
                        </a:rPr>
                        <a:t> patinka padėti kitiems.</a:t>
                      </a:r>
                      <a:endParaRPr lang="lt-LT"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lt-LT" sz="1800" dirty="0" smtClean="0">
                          <a:latin typeface="Times New Roman" panose="02020603050405020304" pitchFamily="18" charset="0"/>
                          <a:cs typeface="Times New Roman" panose="02020603050405020304" pitchFamily="18" charset="0"/>
                        </a:rPr>
                        <a:t>77,1</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r>
                        <a:rPr lang="en-US" sz="1800" dirty="0" smtClean="0">
                          <a:solidFill>
                            <a:schemeClr val="tx1"/>
                          </a:solidFill>
                          <a:latin typeface="Times New Roman" panose="02020603050405020304" pitchFamily="18" charset="0"/>
                          <a:cs typeface="Times New Roman" panose="02020603050405020304" pitchFamily="18" charset="0"/>
                        </a:rPr>
                        <a:t>2</a:t>
                      </a:r>
                      <a:r>
                        <a:rPr lang="lt-LT" sz="1800" dirty="0" smtClean="0">
                          <a:solidFill>
                            <a:schemeClr val="tx1"/>
                          </a:solidFill>
                          <a:latin typeface="Times New Roman" panose="02020603050405020304" pitchFamily="18" charset="0"/>
                          <a:cs typeface="Times New Roman" panose="02020603050405020304" pitchFamily="18" charset="0"/>
                        </a:rPr>
                        <a:t>31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Mokymosi</a:t>
                      </a:r>
                      <a:r>
                        <a:rPr lang="lt-LT" sz="1800" baseline="0" dirty="0" smtClean="0">
                          <a:solidFill>
                            <a:schemeClr val="tx1"/>
                          </a:solidFill>
                          <a:latin typeface="Times New Roman" panose="02020603050405020304" pitchFamily="18" charset="0"/>
                          <a:cs typeface="Times New Roman" panose="02020603050405020304" pitchFamily="18" charset="0"/>
                        </a:rPr>
                        <a:t> socialumas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35124609"/>
                  </a:ext>
                </a:extLst>
              </a:tr>
              <a:tr h="580567">
                <a:tc>
                  <a:txBody>
                    <a:bodyPr/>
                    <a:lstStyle/>
                    <a:p>
                      <a:r>
                        <a:rPr lang="lt-LT" sz="1800" b="0" i="0" smtClean="0">
                          <a:solidFill>
                            <a:schemeClr val="tx1"/>
                          </a:solidFill>
                          <a:effectLst/>
                          <a:latin typeface="Times New Roman" panose="02020603050405020304" pitchFamily="18" charset="0"/>
                          <a:ea typeface="+mn-ea"/>
                          <a:cs typeface="Times New Roman" panose="02020603050405020304" pitchFamily="18" charset="0"/>
                        </a:rPr>
                        <a:t>Aš suprantu</a:t>
                      </a:r>
                      <a:r>
                        <a:rPr lang="lt-LT" sz="1800" b="0" i="0" baseline="0" smtClean="0">
                          <a:solidFill>
                            <a:schemeClr val="tx1"/>
                          </a:solidFill>
                          <a:effectLst/>
                          <a:latin typeface="Times New Roman" panose="02020603050405020304" pitchFamily="18" charset="0"/>
                          <a:ea typeface="+mn-ea"/>
                          <a:cs typeface="Times New Roman" panose="02020603050405020304" pitchFamily="18" charset="0"/>
                        </a:rPr>
                        <a:t> mokyklos tvarką ir jos laikausi.</a:t>
                      </a:r>
                      <a:endParaRPr lang="lt-LT"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77,1</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marL="52386" marR="0" lvl="0" indent="0" algn="l" rtl="0">
                        <a:lnSpc>
                          <a:spcPct val="100000"/>
                        </a:lnSpc>
                        <a:spcBef>
                          <a:spcPts val="0"/>
                        </a:spcBef>
                        <a:spcAft>
                          <a:spcPts val="0"/>
                        </a:spcAft>
                        <a:buClr>
                          <a:schemeClr val="dk1"/>
                        </a:buClr>
                        <a:buSzPts val="1200"/>
                        <a:buFont typeface="Calibri"/>
                        <a:buNone/>
                      </a:pPr>
                      <a:r>
                        <a:rPr lang="en-US" sz="1800" b="0" i="0" u="none" dirty="0">
                          <a:solidFill>
                            <a:schemeClr val="dk1"/>
                          </a:solidFill>
                          <a:latin typeface="Times New Roman" panose="02020603050405020304" pitchFamily="18" charset="0"/>
                          <a:ea typeface="Calibri"/>
                          <a:cs typeface="Times New Roman" panose="02020603050405020304" pitchFamily="18" charset="0"/>
                          <a:sym typeface="Calibri"/>
                        </a:rPr>
                        <a:t>232</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en-US" sz="1800" b="0" i="0" u="none" dirty="0" err="1">
                          <a:solidFill>
                            <a:schemeClr val="dk1"/>
                          </a:solidFill>
                          <a:latin typeface="Times New Roman" panose="02020603050405020304" pitchFamily="18" charset="0"/>
                          <a:ea typeface="Calibri"/>
                          <a:cs typeface="Times New Roman" panose="02020603050405020304" pitchFamily="18" charset="0"/>
                          <a:sym typeface="Calibri"/>
                        </a:rPr>
                        <a:t>Darbinga</a:t>
                      </a:r>
                      <a:r>
                        <a:rPr lang="en-US" sz="1800" b="0" i="0" u="none" dirty="0">
                          <a:solidFill>
                            <a:schemeClr val="dk1"/>
                          </a:solidFill>
                          <a:latin typeface="Times New Roman" panose="02020603050405020304" pitchFamily="18" charset="0"/>
                          <a:ea typeface="Calibri"/>
                          <a:cs typeface="Times New Roman" panose="02020603050405020304" pitchFamily="18" charset="0"/>
                          <a:sym typeface="Calibri"/>
                        </a:rPr>
                        <a:t> </a:t>
                      </a:r>
                      <a:r>
                        <a:rPr lang="en-US" sz="1800" b="0" i="0" u="none" dirty="0" err="1">
                          <a:solidFill>
                            <a:schemeClr val="dk1"/>
                          </a:solidFill>
                          <a:latin typeface="Times New Roman" panose="02020603050405020304" pitchFamily="18" charset="0"/>
                          <a:ea typeface="Calibri"/>
                          <a:cs typeface="Times New Roman" panose="02020603050405020304" pitchFamily="18" charset="0"/>
                          <a:sym typeface="Calibri"/>
                        </a:rPr>
                        <a:t>tvarka</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220926273"/>
                  </a:ext>
                </a:extLst>
              </a:tr>
              <a:tr h="1012952">
                <a:tc>
                  <a:txBody>
                    <a:bodyPr/>
                    <a:lstStyle/>
                    <a:p>
                      <a:r>
                        <a:rPr lang="lt-LT" sz="1800" b="0" i="0" smtClean="0">
                          <a:solidFill>
                            <a:schemeClr val="tx1"/>
                          </a:solidFill>
                          <a:effectLst/>
                          <a:latin typeface="Times New Roman" panose="02020603050405020304" pitchFamily="18" charset="0"/>
                          <a:ea typeface="+mn-ea"/>
                          <a:cs typeface="Times New Roman" panose="02020603050405020304" pitchFamily="18" charset="0"/>
                        </a:rPr>
                        <a:t>Mums mokytojai parodo kitų</a:t>
                      </a:r>
                      <a:r>
                        <a:rPr lang="lt-LT" sz="1800" b="0" i="0" baseline="0" smtClean="0">
                          <a:solidFill>
                            <a:schemeClr val="tx1"/>
                          </a:solidFill>
                          <a:effectLst/>
                          <a:latin typeface="Times New Roman" panose="02020603050405020304" pitchFamily="18" charset="0"/>
                          <a:ea typeface="+mn-ea"/>
                          <a:cs typeface="Times New Roman" panose="02020603050405020304" pitchFamily="18" charset="0"/>
                        </a:rPr>
                        <a:t> mokinių darbų pavyzdžių.</a:t>
                      </a:r>
                      <a:endParaRPr lang="lt-LT"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algn="ctr"/>
                      <a:r>
                        <a:rPr lang="lt-LT" sz="1800" dirty="0" smtClean="0">
                          <a:latin typeface="Times New Roman" panose="02020603050405020304" pitchFamily="18" charset="0"/>
                          <a:cs typeface="Times New Roman" panose="02020603050405020304" pitchFamily="18" charset="0"/>
                        </a:rPr>
                        <a:t>69,8</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r>
                        <a:rPr lang="lt-LT" sz="1800" dirty="0" smtClean="0">
                          <a:solidFill>
                            <a:schemeClr val="tx1"/>
                          </a:solidFill>
                          <a:latin typeface="Times New Roman" panose="02020603050405020304" pitchFamily="18" charset="0"/>
                          <a:cs typeface="Times New Roman" panose="02020603050405020304" pitchFamily="18" charset="0"/>
                        </a:rPr>
                        <a:t>313</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Mokinių</a:t>
                      </a:r>
                      <a:r>
                        <a:rPr lang="lt-LT" sz="1800" baseline="0" dirty="0" smtClean="0">
                          <a:solidFill>
                            <a:schemeClr val="tx1"/>
                          </a:solidFill>
                          <a:latin typeface="Times New Roman" panose="02020603050405020304" pitchFamily="18" charset="0"/>
                          <a:cs typeface="Times New Roman" panose="02020603050405020304" pitchFamily="18" charset="0"/>
                        </a:rPr>
                        <a:t> darbų demonstravimas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63244446"/>
                  </a:ext>
                </a:extLst>
              </a:tr>
              <a:tr h="1012952">
                <a:tc>
                  <a:txBody>
                    <a:bodyPr/>
                    <a:lstStyle/>
                    <a:p>
                      <a:pPr marL="7620">
                        <a:lnSpc>
                          <a:spcPct val="100000"/>
                        </a:lnSpc>
                        <a:spcBef>
                          <a:spcPts val="25"/>
                        </a:spcBef>
                        <a:tabLst>
                          <a:tab pos="344805" algn="l"/>
                        </a:tabLst>
                      </a:pPr>
                      <a:r>
                        <a:rPr lang="lt-LT" sz="1800" spc="-20" dirty="0" smtClean="0">
                          <a:latin typeface="Times New Roman" panose="02020603050405020304" pitchFamily="18" charset="0"/>
                          <a:cs typeface="Times New Roman" panose="02020603050405020304" pitchFamily="18" charset="0"/>
                        </a:rPr>
                        <a:t>Tėvai</a:t>
                      </a:r>
                      <a:r>
                        <a:rPr lang="lt-LT" sz="1800" spc="25" dirty="0" smtClean="0">
                          <a:latin typeface="Times New Roman" panose="02020603050405020304" pitchFamily="18" charset="0"/>
                          <a:cs typeface="Times New Roman" panose="02020603050405020304" pitchFamily="18" charset="0"/>
                        </a:rPr>
                        <a:t> </a:t>
                      </a:r>
                      <a:r>
                        <a:rPr lang="lt-LT" sz="1800" spc="5" dirty="0" smtClean="0">
                          <a:latin typeface="Times New Roman" panose="02020603050405020304" pitchFamily="18" charset="0"/>
                          <a:cs typeface="Times New Roman" panose="02020603050405020304" pitchFamily="18" charset="0"/>
                        </a:rPr>
                        <a:t>žino </a:t>
                      </a:r>
                      <a:r>
                        <a:rPr lang="lt-LT" sz="1800" spc="10" dirty="0" smtClean="0">
                          <a:latin typeface="Times New Roman" panose="02020603050405020304" pitchFamily="18" charset="0"/>
                          <a:cs typeface="Times New Roman" panose="02020603050405020304" pitchFamily="18" charset="0"/>
                        </a:rPr>
                        <a:t>apie</a:t>
                      </a:r>
                      <a:r>
                        <a:rPr lang="lt-LT" sz="1800" spc="15" dirty="0" smtClean="0">
                          <a:latin typeface="Times New Roman" panose="02020603050405020304" pitchFamily="18" charset="0"/>
                          <a:cs typeface="Times New Roman" panose="02020603050405020304" pitchFamily="18" charset="0"/>
                        </a:rPr>
                        <a:t> mano</a:t>
                      </a:r>
                      <a:r>
                        <a:rPr lang="lt-LT" sz="1800" spc="5" dirty="0" smtClean="0">
                          <a:latin typeface="Times New Roman" panose="02020603050405020304" pitchFamily="18" charset="0"/>
                          <a:cs typeface="Times New Roman" panose="02020603050405020304" pitchFamily="18" charset="0"/>
                        </a:rPr>
                        <a:t> mokymosi</a:t>
                      </a:r>
                      <a:r>
                        <a:rPr lang="lt-LT" sz="1800" spc="40" dirty="0" smtClean="0">
                          <a:latin typeface="Times New Roman" panose="02020603050405020304" pitchFamily="18" charset="0"/>
                          <a:cs typeface="Times New Roman" panose="02020603050405020304" pitchFamily="18" charset="0"/>
                        </a:rPr>
                        <a:t> </a:t>
                      </a:r>
                      <a:r>
                        <a:rPr lang="lt-LT" sz="1800" spc="5" dirty="0" smtClean="0">
                          <a:latin typeface="Times New Roman" panose="02020603050405020304" pitchFamily="18" charset="0"/>
                          <a:cs typeface="Times New Roman" panose="02020603050405020304" pitchFamily="18" charset="0"/>
                        </a:rPr>
                        <a:t>pasiekimus,</a:t>
                      </a:r>
                      <a:r>
                        <a:rPr lang="lt-LT" sz="1800" spc="40" dirty="0" smtClean="0">
                          <a:latin typeface="Times New Roman" panose="02020603050405020304" pitchFamily="18" charset="0"/>
                          <a:cs typeface="Times New Roman" panose="02020603050405020304" pitchFamily="18" charset="0"/>
                        </a:rPr>
                        <a:t> </a:t>
                      </a:r>
                      <a:r>
                        <a:rPr lang="lt-LT" sz="1800" spc="5" dirty="0" smtClean="0">
                          <a:latin typeface="Times New Roman" panose="02020603050405020304" pitchFamily="18" charset="0"/>
                          <a:cs typeface="Times New Roman" panose="02020603050405020304" pitchFamily="18" charset="0"/>
                        </a:rPr>
                        <a:t>aptaria</a:t>
                      </a:r>
                      <a:r>
                        <a:rPr lang="lt-LT" sz="1800" spc="15" dirty="0" smtClean="0">
                          <a:latin typeface="Times New Roman" panose="02020603050405020304" pitchFamily="18" charset="0"/>
                          <a:cs typeface="Times New Roman" panose="02020603050405020304" pitchFamily="18" charset="0"/>
                        </a:rPr>
                        <a:t> </a:t>
                      </a:r>
                      <a:r>
                        <a:rPr lang="lt-LT" sz="1800" spc="10" dirty="0" smtClean="0">
                          <a:latin typeface="Times New Roman" panose="02020603050405020304" pitchFamily="18" charset="0"/>
                          <a:cs typeface="Times New Roman" panose="02020603050405020304" pitchFamily="18" charset="0"/>
                        </a:rPr>
                        <a:t>juos</a:t>
                      </a:r>
                      <a:r>
                        <a:rPr lang="lt-LT" sz="1800" dirty="0" smtClean="0">
                          <a:latin typeface="Times New Roman" panose="02020603050405020304" pitchFamily="18" charset="0"/>
                          <a:cs typeface="Times New Roman" panose="02020603050405020304" pitchFamily="18" charset="0"/>
                        </a:rPr>
                        <a:t> </a:t>
                      </a:r>
                      <a:r>
                        <a:rPr lang="lt-LT" sz="1800" spc="5" dirty="0" smtClean="0">
                          <a:latin typeface="Times New Roman" panose="02020603050405020304" pitchFamily="18" charset="0"/>
                          <a:cs typeface="Times New Roman" panose="02020603050405020304" pitchFamily="18" charset="0"/>
                        </a:rPr>
                        <a:t>su</a:t>
                      </a:r>
                      <a:r>
                        <a:rPr lang="lt-LT" sz="1800" spc="20" dirty="0" smtClean="0">
                          <a:latin typeface="Times New Roman" panose="02020603050405020304" pitchFamily="18" charset="0"/>
                          <a:cs typeface="Times New Roman" panose="02020603050405020304" pitchFamily="18" charset="0"/>
                        </a:rPr>
                        <a:t> </a:t>
                      </a:r>
                      <a:r>
                        <a:rPr lang="lt-LT" sz="1800" spc="5" dirty="0" smtClean="0">
                          <a:latin typeface="Times New Roman" panose="02020603050405020304" pitchFamily="18" charset="0"/>
                          <a:cs typeface="Times New Roman" panose="02020603050405020304" pitchFamily="18" charset="0"/>
                        </a:rPr>
                        <a:t>mokytojais.</a:t>
                      </a:r>
                      <a:endParaRPr lang="lt-LT"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76860">
                        <a:lnSpc>
                          <a:spcPct val="100000"/>
                        </a:lnSpc>
                        <a:spcBef>
                          <a:spcPts val="25"/>
                        </a:spcBef>
                      </a:pPr>
                      <a:r>
                        <a:rPr lang="lt-LT" sz="1800" spc="10" dirty="0" smtClean="0">
                          <a:latin typeface="Times New Roman" panose="02020603050405020304" pitchFamily="18" charset="0"/>
                          <a:cs typeface="Times New Roman" panose="02020603050405020304" pitchFamily="18" charset="0"/>
                        </a:rPr>
                        <a:t>74</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R="155575" algn="r">
                        <a:lnSpc>
                          <a:spcPct val="100000"/>
                        </a:lnSpc>
                        <a:spcBef>
                          <a:spcPts val="10"/>
                        </a:spcBef>
                      </a:pPr>
                      <a:r>
                        <a:rPr sz="1800" spc="10" dirty="0" smtClean="0">
                          <a:latin typeface="Times New Roman" panose="02020603050405020304" pitchFamily="18" charset="0"/>
                          <a:cs typeface="Times New Roman" panose="02020603050405020304" pitchFamily="18" charset="0"/>
                        </a:rPr>
                        <a:t>422</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63195">
                        <a:lnSpc>
                          <a:spcPct val="100000"/>
                        </a:lnSpc>
                        <a:spcBef>
                          <a:spcPts val="10"/>
                        </a:spcBef>
                      </a:pPr>
                      <a:r>
                        <a:rPr sz="1800" dirty="0">
                          <a:latin typeface="Times New Roman" panose="02020603050405020304" pitchFamily="18" charset="0"/>
                          <a:cs typeface="Times New Roman" panose="02020603050405020304" pitchFamily="18" charset="0"/>
                        </a:rPr>
                        <a:t>Pažinimas</a:t>
                      </a:r>
                      <a:r>
                        <a:rPr sz="1800" spc="2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ir</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sąveika</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59256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42905" y="809626"/>
            <a:ext cx="2460595" cy="6097636"/>
            <a:chOff x="0" y="772668"/>
            <a:chExt cx="3052571"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2" cstate="print"/>
            <a:stretch>
              <a:fillRect/>
            </a:stretch>
          </p:blipFill>
          <p:spPr>
            <a:xfrm>
              <a:off x="293034" y="2516125"/>
              <a:ext cx="2759537" cy="2089494"/>
            </a:xfrm>
            <a:prstGeom prst="rect">
              <a:avLst/>
            </a:prstGeom>
          </p:spPr>
        </p:pic>
      </p:grpSp>
      <p:sp>
        <p:nvSpPr>
          <p:cNvPr id="5" name="object 5"/>
          <p:cNvSpPr txBox="1"/>
          <p:nvPr/>
        </p:nvSpPr>
        <p:spPr>
          <a:xfrm>
            <a:off x="947965" y="3372534"/>
            <a:ext cx="97853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Mokinių</a:t>
            </a:r>
            <a:endParaRPr sz="2250" dirty="0">
              <a:latin typeface="Calibri"/>
              <a:cs typeface="Calibri"/>
            </a:endParaRPr>
          </a:p>
        </p:txBody>
      </p:sp>
      <p:sp>
        <p:nvSpPr>
          <p:cNvPr id="6" name="object 6"/>
          <p:cNvSpPr txBox="1"/>
          <p:nvPr/>
        </p:nvSpPr>
        <p:spPr>
          <a:xfrm>
            <a:off x="898869" y="3671754"/>
            <a:ext cx="124396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vertinimas</a:t>
            </a:r>
            <a:endParaRPr sz="2250" dirty="0">
              <a:latin typeface="Calibri"/>
              <a:cs typeface="Calibri"/>
            </a:endParaRPr>
          </a:p>
        </p:txBody>
      </p:sp>
      <p:sp>
        <p:nvSpPr>
          <p:cNvPr id="18" name="object 18"/>
          <p:cNvSpPr txBox="1">
            <a:spLocks noGrp="1"/>
          </p:cNvSpPr>
          <p:nvPr>
            <p:ph type="title"/>
          </p:nvPr>
        </p:nvSpPr>
        <p:spPr>
          <a:xfrm>
            <a:off x="3671283" y="543115"/>
            <a:ext cx="6303645" cy="511679"/>
          </a:xfrm>
          <a:prstGeom prst="rect">
            <a:avLst/>
          </a:prstGeom>
          <a:solidFill>
            <a:schemeClr val="tx1">
              <a:lumMod val="50000"/>
              <a:lumOff val="50000"/>
            </a:schemeClr>
          </a:solidFill>
        </p:spPr>
        <p:txBody>
          <a:bodyPr vert="horz" wrap="square" lIns="0" tIns="19050" rIns="0" bIns="0" rtlCol="0">
            <a:spAutoFit/>
          </a:bodyPr>
          <a:lstStyle/>
          <a:p>
            <a:pPr algn="ctr">
              <a:lnSpc>
                <a:spcPct val="100000"/>
              </a:lnSpc>
              <a:spcBef>
                <a:spcPts val="150"/>
              </a:spcBef>
            </a:pPr>
            <a:r>
              <a:rPr sz="3200" spc="-15" dirty="0"/>
              <a:t>Žemiausios</a:t>
            </a:r>
            <a:r>
              <a:rPr sz="3200" spc="-55" dirty="0"/>
              <a:t> </a:t>
            </a:r>
            <a:r>
              <a:rPr sz="3200" spc="-20" dirty="0"/>
              <a:t>vertės</a:t>
            </a:r>
            <a:endParaRPr sz="3200" dirty="0"/>
          </a:p>
        </p:txBody>
      </p:sp>
      <p:graphicFrame>
        <p:nvGraphicFramePr>
          <p:cNvPr id="19" name="Lentelė 18"/>
          <p:cNvGraphicFramePr>
            <a:graphicFrameLocks noGrp="1"/>
          </p:cNvGraphicFramePr>
          <p:nvPr>
            <p:extLst>
              <p:ext uri="{D42A27DB-BD31-4B8C-83A1-F6EECF244321}">
                <p14:modId xmlns:p14="http://schemas.microsoft.com/office/powerpoint/2010/main" val="1924140992"/>
              </p:ext>
            </p:extLst>
          </p:nvPr>
        </p:nvGraphicFramePr>
        <p:xfrm>
          <a:off x="2603500" y="1298998"/>
          <a:ext cx="8002443" cy="5293064"/>
        </p:xfrm>
        <a:graphic>
          <a:graphicData uri="http://schemas.openxmlformats.org/drawingml/2006/table">
            <a:tbl>
              <a:tblPr firstRow="1" bandRow="1">
                <a:tableStyleId>{16D9F66E-5EB9-4882-86FB-DCBF35E3C3E4}</a:tableStyleId>
              </a:tblPr>
              <a:tblGrid>
                <a:gridCol w="3611512">
                  <a:extLst>
                    <a:ext uri="{9D8B030D-6E8A-4147-A177-3AD203B41FA5}">
                      <a16:colId xmlns:a16="http://schemas.microsoft.com/office/drawing/2014/main" val="2586308222"/>
                    </a:ext>
                  </a:extLst>
                </a:gridCol>
                <a:gridCol w="765920">
                  <a:extLst>
                    <a:ext uri="{9D8B030D-6E8A-4147-A177-3AD203B41FA5}">
                      <a16:colId xmlns:a16="http://schemas.microsoft.com/office/drawing/2014/main" val="20001"/>
                    </a:ext>
                  </a:extLst>
                </a:gridCol>
                <a:gridCol w="867664">
                  <a:extLst>
                    <a:ext uri="{9D8B030D-6E8A-4147-A177-3AD203B41FA5}">
                      <a16:colId xmlns:a16="http://schemas.microsoft.com/office/drawing/2014/main" val="474745168"/>
                    </a:ext>
                  </a:extLst>
                </a:gridCol>
                <a:gridCol w="833797">
                  <a:extLst>
                    <a:ext uri="{9D8B030D-6E8A-4147-A177-3AD203B41FA5}">
                      <a16:colId xmlns:a16="http://schemas.microsoft.com/office/drawing/2014/main" val="1147411877"/>
                    </a:ext>
                  </a:extLst>
                </a:gridCol>
                <a:gridCol w="1923550">
                  <a:extLst>
                    <a:ext uri="{9D8B030D-6E8A-4147-A177-3AD203B41FA5}">
                      <a16:colId xmlns:a16="http://schemas.microsoft.com/office/drawing/2014/main" val="3380499176"/>
                    </a:ext>
                  </a:extLst>
                </a:gridCol>
              </a:tblGrid>
              <a:tr h="729827">
                <a:tc>
                  <a:txBody>
                    <a:bodyPr/>
                    <a:lstStyle/>
                    <a:p>
                      <a:pPr algn="ctr"/>
                      <a:r>
                        <a:rPr lang="lt-LT" sz="2000" dirty="0" smtClean="0"/>
                        <a:t>Teiginys</a:t>
                      </a:r>
                      <a:endParaRPr lang="en-US" sz="2000" dirty="0"/>
                    </a:p>
                  </a:txBody>
                  <a:tcPr/>
                </a:tc>
                <a:tc>
                  <a:txBody>
                    <a:bodyPr/>
                    <a:lstStyle/>
                    <a:p>
                      <a:pPr algn="ctr"/>
                      <a:r>
                        <a:rPr lang="en-US" sz="1900" dirty="0" err="1" smtClean="0"/>
                        <a:t>Lygis</a:t>
                      </a:r>
                      <a:endParaRPr lang="en-US" sz="1900" dirty="0"/>
                    </a:p>
                  </a:txBody>
                  <a:tcPr/>
                </a:tc>
                <a:tc>
                  <a:txBody>
                    <a:bodyPr/>
                    <a:lstStyle/>
                    <a:p>
                      <a:pPr algn="ctr"/>
                      <a:r>
                        <a:rPr lang="lt-LT" sz="1900" dirty="0" smtClean="0"/>
                        <a:t> </a:t>
                      </a:r>
                    </a:p>
                    <a:p>
                      <a:pPr algn="ctr"/>
                      <a:r>
                        <a:rPr lang="pl-PL" sz="1900" dirty="0" smtClean="0"/>
                        <a:t>%</a:t>
                      </a:r>
                      <a:endParaRPr lang="en-US" sz="19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577226">
                <a:tc>
                  <a:txBody>
                    <a:bodyPr/>
                    <a:lstStyle/>
                    <a:p>
                      <a:r>
                        <a:rPr lang="lt-LT" sz="1800" dirty="0" smtClean="0">
                          <a:latin typeface="Times New Roman" pitchFamily="18" charset="0"/>
                          <a:cs typeface="Times New Roman" pitchFamily="18" charset="0"/>
                        </a:rPr>
                        <a:t>Aš su</a:t>
                      </a:r>
                      <a:r>
                        <a:rPr lang="lt-LT" sz="1800" baseline="0" dirty="0" smtClean="0">
                          <a:latin typeface="Times New Roman" pitchFamily="18" charset="0"/>
                          <a:cs typeface="Times New Roman" pitchFamily="18" charset="0"/>
                        </a:rPr>
                        <a:t> mokytojais planuoju, kaip mokysiuosi toliau.</a:t>
                      </a:r>
                      <a:endParaRPr lang="lt-LT" sz="1800" dirty="0">
                        <a:latin typeface="Times New Roman" pitchFamily="18" charset="0"/>
                        <a:cs typeface="Times New Roman" pitchFamily="18" charset="0"/>
                      </a:endParaRPr>
                    </a:p>
                  </a:txBody>
                  <a:tcPr/>
                </a:tc>
                <a:tc>
                  <a:txBody>
                    <a:bodyPr/>
                    <a:lstStyle/>
                    <a:p>
                      <a:r>
                        <a:rPr lang="en-US" sz="1800" dirty="0" smtClean="0">
                          <a:latin typeface="Times New Roman" pitchFamily="18" charset="0"/>
                          <a:cs typeface="Times New Roman" pitchFamily="18" charset="0"/>
                        </a:rPr>
                        <a:t>2</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41,7</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anose="02020603050405020304" pitchFamily="18" charset="0"/>
                          <a:cs typeface="Times New Roman" panose="02020603050405020304" pitchFamily="18" charset="0"/>
                        </a:rPr>
                        <a:t>122</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marL="91440" marR="500380" indent="0" algn="l" defTabSz="1008400" rtl="0" eaLnBrk="1" fontAlgn="auto" latinLnBrk="0" hangingPunct="1">
                        <a:lnSpc>
                          <a:spcPts val="1480"/>
                        </a:lnSpc>
                        <a:spcBef>
                          <a:spcPts val="0"/>
                        </a:spcBef>
                        <a:spcAft>
                          <a:spcPts val="0"/>
                        </a:spcAft>
                        <a:buClrTx/>
                        <a:buSzTx/>
                        <a:buFontTx/>
                        <a:buNone/>
                        <a:tabLst/>
                        <a:defRPr/>
                      </a:pPr>
                      <a:r>
                        <a:rPr lang="lt-LT" sz="1800" dirty="0" smtClean="0">
                          <a:latin typeface="Times New Roman" panose="02020603050405020304" pitchFamily="18" charset="0"/>
                          <a:cs typeface="Times New Roman" panose="02020603050405020304" pitchFamily="18" charset="0"/>
                        </a:rPr>
                        <a:t>Pasiekimų ir pažangos pagrįstumas</a:t>
                      </a:r>
                    </a:p>
                    <a:p>
                      <a:pPr marL="91440" marR="500380">
                        <a:lnSpc>
                          <a:spcPts val="1480"/>
                        </a:lnSpc>
                      </a:pPr>
                      <a:endParaRPr lang="en-US"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225812073"/>
                  </a:ext>
                </a:extLst>
              </a:tr>
              <a:tr h="754761">
                <a:tc>
                  <a:txBody>
                    <a:bodyPr/>
                    <a:lstStyle/>
                    <a:p>
                      <a:r>
                        <a:rPr lang="lt-LT" sz="1800" dirty="0" smtClean="0">
                          <a:latin typeface="Times New Roman" pitchFamily="18" charset="0"/>
                          <a:cs typeface="Times New Roman" pitchFamily="18" charset="0"/>
                        </a:rPr>
                        <a:t>Aš</a:t>
                      </a:r>
                      <a:r>
                        <a:rPr lang="lt-LT" sz="1800" baseline="0" dirty="0" smtClean="0">
                          <a:latin typeface="Times New Roman" pitchFamily="18" charset="0"/>
                          <a:cs typeface="Times New Roman" pitchFamily="18" charset="0"/>
                        </a:rPr>
                        <a:t> išsakau savo idėjas, pasiūlymus dėl mokyklos gyvenimo gerinimo.</a:t>
                      </a:r>
                      <a:endParaRPr lang="lt-LT" sz="1800" dirty="0">
                        <a:latin typeface="Times New Roman" pitchFamily="18" charset="0"/>
                        <a:cs typeface="Times New Roman" pitchFamily="18" charset="0"/>
                      </a:endParaRPr>
                    </a:p>
                  </a:txBody>
                  <a:tcPr/>
                </a:tc>
                <a:tc>
                  <a:txBody>
                    <a:bodyPr/>
                    <a:lstStyle/>
                    <a:p>
                      <a:r>
                        <a:rPr lang="en-US" sz="1800" dirty="0" smtClean="0">
                          <a:latin typeface="Times New Roman" pitchFamily="18" charset="0"/>
                          <a:cs typeface="Times New Roman" pitchFamily="18" charset="0"/>
                        </a:rPr>
                        <a:t>2</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30,2</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itchFamily="18" charset="0"/>
                          <a:cs typeface="Times New Roman" pitchFamily="18" charset="0"/>
                        </a:rPr>
                        <a:t>232</a:t>
                      </a:r>
                      <a:endParaRPr lang="lt-LT" sz="1800" dirty="0">
                        <a:latin typeface="Times New Roman" pitchFamily="18" charset="0"/>
                        <a:cs typeface="Times New Roman" pitchFamily="18" charset="0"/>
                      </a:endParaRPr>
                    </a:p>
                  </a:txBody>
                  <a:tcPr marL="0" marR="0" marT="0" marB="0"/>
                </a:tc>
                <a:tc>
                  <a:txBody>
                    <a:bodyPr/>
                    <a:lstStyle/>
                    <a:p>
                      <a:pPr marL="0" marR="0" lvl="0" indent="0" algn="l" defTabSz="1008400" rtl="0" eaLnBrk="1" fontAlgn="auto" latinLnBrk="0" hangingPunct="1">
                        <a:lnSpc>
                          <a:spcPct val="100000"/>
                        </a:lnSpc>
                        <a:spcBef>
                          <a:spcPts val="0"/>
                        </a:spcBef>
                        <a:spcAft>
                          <a:spcPts val="0"/>
                        </a:spcAft>
                        <a:buClrTx/>
                        <a:buSzTx/>
                        <a:buFontTx/>
                        <a:buNone/>
                        <a:tabLst/>
                        <a:defRPr/>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Narystė ir </a:t>
                      </a:r>
                      <a:r>
                        <a:rPr lang="lt-LT" sz="1800" b="0" i="0" u="none" dirty="0" err="1" smtClean="0">
                          <a:solidFill>
                            <a:schemeClr val="dk1"/>
                          </a:solidFill>
                          <a:latin typeface="Times New Roman" panose="02020603050405020304" pitchFamily="18" charset="0"/>
                          <a:ea typeface="Calibri"/>
                          <a:cs typeface="Times New Roman" panose="02020603050405020304" pitchFamily="18" charset="0"/>
                          <a:sym typeface="Calibri"/>
                        </a:rPr>
                        <a:t>bendrakūra</a:t>
                      </a:r>
                      <a:endParaRPr lang="lt-LT" sz="1800" dirty="0" smtClean="0">
                        <a:latin typeface="Times New Roman" panose="02020603050405020304" pitchFamily="18" charset="0"/>
                        <a:cs typeface="Times New Roman" panose="02020603050405020304" pitchFamily="18" charset="0"/>
                      </a:endParaRPr>
                    </a:p>
                    <a:p>
                      <a:endParaRPr lang="lt-LT" sz="1800" dirty="0">
                        <a:latin typeface="Times New Roman" pitchFamily="18" charset="0"/>
                        <a:cs typeface="Times New Roman" pitchFamily="18" charset="0"/>
                      </a:endParaRPr>
                    </a:p>
                  </a:txBody>
                  <a:tcPr marL="0" marR="0" marT="43815" marB="0"/>
                </a:tc>
                <a:extLst>
                  <a:ext uri="{0D108BD9-81ED-4DB2-BD59-A6C34878D82A}">
                    <a16:rowId xmlns:a16="http://schemas.microsoft.com/office/drawing/2014/main" val="1431936985"/>
                  </a:ext>
                </a:extLst>
              </a:tr>
              <a:tr h="675302">
                <a:tc>
                  <a:txBody>
                    <a:bodyPr/>
                    <a:lstStyle/>
                    <a:p>
                      <a:pPr marL="98425" algn="l">
                        <a:lnSpc>
                          <a:spcPct val="100000"/>
                        </a:lnSpc>
                        <a:spcBef>
                          <a:spcPts val="360"/>
                        </a:spcBef>
                        <a:tabLst>
                          <a:tab pos="436245" algn="l"/>
                        </a:tabLst>
                      </a:pPr>
                      <a:r>
                        <a:rPr lang="lt-LT" sz="1800" noProof="0" dirty="0" smtClean="0">
                          <a:latin typeface="Times New Roman" panose="02020603050405020304" pitchFamily="18" charset="0"/>
                          <a:cs typeface="Times New Roman" panose="02020603050405020304" pitchFamily="18" charset="0"/>
                        </a:rPr>
                        <a:t>Pamokose</a:t>
                      </a:r>
                      <a:r>
                        <a:rPr lang="lt-LT" sz="1800" baseline="0" noProof="0" dirty="0" smtClean="0">
                          <a:latin typeface="Times New Roman" panose="02020603050405020304" pitchFamily="18" charset="0"/>
                          <a:cs typeface="Times New Roman" panose="02020603050405020304" pitchFamily="18" charset="0"/>
                        </a:rPr>
                        <a:t> galiu pasirinkti įvairaus sunkumo užduotis.</a:t>
                      </a:r>
                      <a:endParaRPr lang="lt-LT" sz="1800" noProof="0" dirty="0">
                        <a:latin typeface="Times New Roman" panose="02020603050405020304" pitchFamily="18" charset="0"/>
                        <a:cs typeface="Times New Roman" panose="02020603050405020304" pitchFamily="18" charset="0"/>
                      </a:endParaRPr>
                    </a:p>
                  </a:txBody>
                  <a:tcPr marL="0" marR="0" marB="0"/>
                </a:tc>
                <a:tc>
                  <a:txBody>
                    <a:bodyPr/>
                    <a:lstStyle/>
                    <a:p>
                      <a:pPr marR="317500" lvl="0" algn="ctr">
                        <a:lnSpc>
                          <a:spcPct val="100000"/>
                        </a:lnSpc>
                        <a:spcBef>
                          <a:spcPts val="360"/>
                        </a:spcBef>
                      </a:pPr>
                      <a:r>
                        <a:rPr lang="en-US" sz="1800" dirty="0" smtClean="0">
                          <a:latin typeface="Times New Roman" panose="02020603050405020304" pitchFamily="18" charset="0"/>
                          <a:cs typeface="Times New Roman" panose="02020603050405020304" pitchFamily="18" charset="0"/>
                        </a:rPr>
                        <a:t>2</a:t>
                      </a:r>
                      <a:endParaRPr sz="1800" dirty="0">
                        <a:latin typeface="Times New Roman" panose="02020603050405020304" pitchFamily="18" charset="0"/>
                        <a:cs typeface="Times New Roman" panose="02020603050405020304" pitchFamily="18" charset="0"/>
                      </a:endParaRPr>
                    </a:p>
                  </a:txBody>
                  <a:tcPr marL="0" marR="0" marB="0"/>
                </a:tc>
                <a:tc>
                  <a:txBody>
                    <a:bodyPr/>
                    <a:lstStyle/>
                    <a:p>
                      <a:pPr marR="317500" lvl="0" algn="ctr">
                        <a:lnSpc>
                          <a:spcPct val="100000"/>
                        </a:lnSpc>
                        <a:spcBef>
                          <a:spcPts val="360"/>
                        </a:spcBef>
                      </a:pPr>
                      <a:r>
                        <a:rPr lang="lt-LT" sz="1800" dirty="0" smtClean="0">
                          <a:latin typeface="Times New Roman" panose="02020603050405020304" pitchFamily="18" charset="0"/>
                          <a:cs typeface="Times New Roman" panose="02020603050405020304" pitchFamily="18" charset="0"/>
                        </a:rPr>
                        <a:t>38</a:t>
                      </a:r>
                      <a:endParaRPr sz="1800" dirty="0">
                        <a:latin typeface="Times New Roman" panose="02020603050405020304" pitchFamily="18" charset="0"/>
                        <a:cs typeface="Times New Roman" panose="02020603050405020304" pitchFamily="18" charset="0"/>
                      </a:endParaRPr>
                    </a:p>
                  </a:txBody>
                  <a:tcPr marL="0" marR="0" marB="0"/>
                </a:tc>
                <a:tc>
                  <a:txBody>
                    <a:bodyPr/>
                    <a:lstStyle/>
                    <a:p>
                      <a:pPr marR="194945" algn="ctr">
                        <a:lnSpc>
                          <a:spcPct val="100000"/>
                        </a:lnSpc>
                        <a:spcBef>
                          <a:spcPts val="345"/>
                        </a:spcBef>
                      </a:pPr>
                      <a:r>
                        <a:rPr lang="lt-LT" sz="1800" dirty="0" smtClean="0">
                          <a:latin typeface="Times New Roman" panose="02020603050405020304" pitchFamily="18" charset="0"/>
                          <a:cs typeface="Times New Roman" panose="02020603050405020304" pitchFamily="18" charset="0"/>
                        </a:rPr>
                        <a:t>222</a:t>
                      </a:r>
                      <a:endParaRPr sz="1800" dirty="0">
                        <a:latin typeface="Times New Roman" panose="02020603050405020304" pitchFamily="18" charset="0"/>
                        <a:cs typeface="Times New Roman" panose="02020603050405020304" pitchFamily="18" charset="0"/>
                      </a:endParaRPr>
                    </a:p>
                  </a:txBody>
                  <a:tcPr marL="0" marR="0" marT="43815" marB="0"/>
                </a:tc>
                <a:tc>
                  <a:txBody>
                    <a:bodyPr/>
                    <a:lstStyle/>
                    <a:p>
                      <a:pPr marL="0" marR="0" lvl="0" indent="0" algn="l" defTabSz="1008400" rtl="0" eaLnBrk="1" fontAlgn="auto" latinLnBrk="0" hangingPunct="1">
                        <a:lnSpc>
                          <a:spcPct val="100000"/>
                        </a:lnSpc>
                        <a:spcBef>
                          <a:spcPts val="0"/>
                        </a:spcBef>
                        <a:spcAft>
                          <a:spcPts val="0"/>
                        </a:spcAft>
                        <a:buClrTx/>
                        <a:buSzTx/>
                        <a:buFontTx/>
                        <a:buNone/>
                        <a:tabLst/>
                        <a:defRPr/>
                      </a:pP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Diferencijavimas, individualizavimas, suasmeninimas</a:t>
                      </a:r>
                      <a:endParaRPr lang="lt-LT" sz="1800" noProof="0" dirty="0" smtClean="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35124609"/>
                  </a:ext>
                </a:extLst>
              </a:tr>
              <a:tr h="932398">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Aš mokausi</a:t>
                      </a:r>
                      <a:r>
                        <a:rPr lang="lt-LT" sz="1800" baseline="0" dirty="0" smtClean="0">
                          <a:latin typeface="Times New Roman" panose="02020603050405020304" pitchFamily="18" charset="0"/>
                          <a:cs typeface="Times New Roman" panose="02020603050405020304" pitchFamily="18" charset="0"/>
                        </a:rPr>
                        <a:t> ne tik klasėje , bet ir kitose mokyklos erdvėse (pvz. mokyklos bibliotekoje, lauke, gamtoje)</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solidFill>
                            <a:schemeClr val="tx1"/>
                          </a:solidFill>
                          <a:latin typeface="Times New Roman" panose="02020603050405020304" pitchFamily="18" charset="0"/>
                          <a:cs typeface="Times New Roman" panose="02020603050405020304" pitchFamily="18" charset="0"/>
                        </a:rPr>
                        <a:t>2</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33,9</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52386"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321</a:t>
                      </a:r>
                      <a:endParaRPr lang="en-US" sz="1800" dirty="0" smtClean="0">
                        <a:latin typeface="Times New Roman" panose="02020603050405020304" pitchFamily="18" charset="0"/>
                        <a:cs typeface="Times New Roman" panose="02020603050405020304" pitchFamily="18" charset="0"/>
                      </a:endParaRPr>
                    </a:p>
                    <a:p>
                      <a:pPr marL="52386" marR="0" lvl="0" indent="0" algn="ctr" rtl="0">
                        <a:lnSpc>
                          <a:spcPct val="100000"/>
                        </a:lnSpc>
                        <a:spcBef>
                          <a:spcPts val="0"/>
                        </a:spcBef>
                        <a:spcAft>
                          <a:spcPts val="0"/>
                        </a:spcAft>
                        <a:buClr>
                          <a:schemeClr val="dk1"/>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spc="5" noProof="0" dirty="0" smtClean="0">
                          <a:latin typeface="Times New Roman" panose="02020603050405020304" pitchFamily="18" charset="0"/>
                          <a:cs typeface="Times New Roman" panose="02020603050405020304" pitchFamily="18" charset="0"/>
                        </a:rPr>
                        <a:t>Mokyklos</a:t>
                      </a:r>
                      <a:r>
                        <a:rPr lang="lt-LT" sz="1800" spc="35" noProof="0" dirty="0" smtClean="0">
                          <a:latin typeface="Times New Roman" panose="02020603050405020304" pitchFamily="18" charset="0"/>
                          <a:cs typeface="Times New Roman" panose="02020603050405020304" pitchFamily="18" charset="0"/>
                        </a:rPr>
                        <a:t> </a:t>
                      </a:r>
                      <a:r>
                        <a:rPr lang="lt-LT" sz="1800" noProof="0" dirty="0" smtClean="0">
                          <a:latin typeface="Times New Roman" panose="02020603050405020304" pitchFamily="18" charset="0"/>
                          <a:cs typeface="Times New Roman" panose="02020603050405020304" pitchFamily="18" charset="0"/>
                        </a:rPr>
                        <a:t>teritorijos</a:t>
                      </a:r>
                      <a:r>
                        <a:rPr lang="lt-LT" sz="1800" spc="40" noProof="0" dirty="0" smtClean="0">
                          <a:latin typeface="Times New Roman" panose="02020603050405020304" pitchFamily="18" charset="0"/>
                          <a:cs typeface="Times New Roman" panose="02020603050405020304" pitchFamily="18" charset="0"/>
                        </a:rPr>
                        <a:t> </a:t>
                      </a:r>
                      <a:r>
                        <a:rPr lang="lt-LT" sz="1800" spc="5" noProof="0" dirty="0" smtClean="0">
                          <a:latin typeface="Times New Roman" panose="02020603050405020304" pitchFamily="18" charset="0"/>
                          <a:cs typeface="Times New Roman" panose="02020603050405020304" pitchFamily="18" charset="0"/>
                        </a:rPr>
                        <a:t>naudojimas </a:t>
                      </a:r>
                      <a:r>
                        <a:rPr lang="lt-LT" sz="1800" spc="-260" noProof="0" dirty="0" smtClean="0">
                          <a:latin typeface="Times New Roman" panose="02020603050405020304" pitchFamily="18" charset="0"/>
                          <a:cs typeface="Times New Roman" panose="02020603050405020304" pitchFamily="18" charset="0"/>
                        </a:rPr>
                        <a:t> </a:t>
                      </a:r>
                      <a:r>
                        <a:rPr lang="lt-LT" sz="1800" spc="5" noProof="0" dirty="0" smtClean="0">
                          <a:latin typeface="Times New Roman" panose="02020603050405020304" pitchFamily="18" charset="0"/>
                          <a:cs typeface="Times New Roman" panose="02020603050405020304" pitchFamily="18" charset="0"/>
                        </a:rPr>
                        <a:t>ugdymui</a:t>
                      </a:r>
                      <a:endParaRPr lang="lt-LT" sz="1800" noProof="0" dirty="0" smtClean="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220926273"/>
                  </a:ext>
                </a:extLst>
              </a:tr>
              <a:tr h="1012952">
                <a:tc>
                  <a:txBody>
                    <a:bodyPr/>
                    <a:lstStyle/>
                    <a:p>
                      <a:r>
                        <a:rPr lang="lt-LT" sz="1800" dirty="0" smtClean="0">
                          <a:latin typeface="Times New Roman" panose="02020603050405020304" pitchFamily="18" charset="0"/>
                          <a:cs typeface="Times New Roman" panose="02020603050405020304" pitchFamily="18" charset="0"/>
                        </a:rPr>
                        <a:t>Mes mokykloje kalbame apie tai, kokia mūsų mokykla galėtų</a:t>
                      </a:r>
                      <a:r>
                        <a:rPr lang="lt-LT" sz="1800" baseline="0" dirty="0" smtClean="0">
                          <a:latin typeface="Times New Roman" panose="02020603050405020304" pitchFamily="18" charset="0"/>
                          <a:cs typeface="Times New Roman" panose="02020603050405020304" pitchFamily="18" charset="0"/>
                        </a:rPr>
                        <a:t> (turėtų) būti ateityje.</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en-US" sz="1800" dirty="0" smtClean="0">
                          <a:latin typeface="Times New Roman" panose="02020603050405020304" pitchFamily="18" charset="0"/>
                          <a:cs typeface="Times New Roman" panose="02020603050405020304" pitchFamily="18" charset="0"/>
                        </a:rPr>
                        <a:t>2</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34,3</a:t>
                      </a:r>
                      <a:endParaRPr lang="en-US" sz="1800" dirty="0">
                        <a:latin typeface="Times New Roman" panose="02020603050405020304" pitchFamily="18" charset="0"/>
                        <a:cs typeface="Times New Roman" panose="02020603050405020304" pitchFamily="18" charset="0"/>
                      </a:endParaRPr>
                    </a:p>
                  </a:txBody>
                  <a:tcPr marL="0" marR="0" marT="2540" marB="0"/>
                </a:tc>
                <a:tc>
                  <a:txBody>
                    <a:bodyPr/>
                    <a:lstStyle/>
                    <a:p>
                      <a:pPr algn="ctr"/>
                      <a:r>
                        <a:rPr lang="lt-LT" sz="1800" dirty="0" smtClean="0">
                          <a:latin typeface="Times New Roman" panose="02020603050405020304" pitchFamily="18" charset="0"/>
                          <a:cs typeface="Times New Roman" panose="02020603050405020304" pitchFamily="18" charset="0"/>
                        </a:rPr>
                        <a:t>411</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marL="91440" marR="500380" lvl="0" indent="0" algn="l" defTabSz="1008400" rtl="0" eaLnBrk="1" fontAlgn="auto" latinLnBrk="0" hangingPunct="1">
                        <a:lnSpc>
                          <a:spcPts val="1480"/>
                        </a:lnSpc>
                        <a:spcBef>
                          <a:spcPts val="0"/>
                        </a:spcBef>
                        <a:spcAft>
                          <a:spcPts val="0"/>
                        </a:spcAft>
                        <a:buClrTx/>
                        <a:buSzTx/>
                        <a:buFontTx/>
                        <a:buNone/>
                        <a:tabLst/>
                        <a:defRPr/>
                      </a:pPr>
                      <a:r>
                        <a:rPr lang="lt-LT" sz="1800" dirty="0" smtClean="0">
                          <a:latin typeface="Times New Roman" panose="02020603050405020304" pitchFamily="18" charset="0"/>
                          <a:cs typeface="Times New Roman" panose="02020603050405020304" pitchFamily="18" charset="0"/>
                        </a:rPr>
                        <a:t>Vizijos bendrumas</a:t>
                      </a:r>
                    </a:p>
                  </a:txBody>
                  <a:tcPr marL="0" marR="0" marT="1270" marB="0"/>
                </a:tc>
                <a:extLst>
                  <a:ext uri="{0D108BD9-81ED-4DB2-BD59-A6C34878D82A}">
                    <a16:rowId xmlns:a16="http://schemas.microsoft.com/office/drawing/2014/main" val="1663244446"/>
                  </a:ext>
                </a:extLst>
              </a:tr>
            </a:tbl>
          </a:graphicData>
        </a:graphic>
      </p:graphicFrame>
    </p:spTree>
    <p:extLst>
      <p:ext uri="{BB962C8B-B14F-4D97-AF65-F5344CB8AC3E}">
        <p14:creationId xmlns:p14="http://schemas.microsoft.com/office/powerpoint/2010/main" val="9980017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85420" y="649973"/>
            <a:ext cx="2418080" cy="6014085"/>
            <a:chOff x="0" y="772668"/>
            <a:chExt cx="3052572"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2" cstate="print">
              <a:duotone>
                <a:prstClr val="black"/>
                <a:srgbClr val="D9C3A5">
                  <a:tint val="50000"/>
                  <a:satMod val="180000"/>
                </a:srgbClr>
              </a:duotone>
            </a:blip>
            <a:stretch>
              <a:fillRect/>
            </a:stretch>
          </p:blipFill>
          <p:spPr>
            <a:xfrm>
              <a:off x="484632" y="2516124"/>
              <a:ext cx="2567940" cy="2150176"/>
            </a:xfrm>
            <a:prstGeom prst="rect">
              <a:avLst/>
            </a:prstGeom>
          </p:spPr>
        </p:pic>
      </p:grpSp>
      <p:sp>
        <p:nvSpPr>
          <p:cNvPr id="5" name="object 5"/>
          <p:cNvSpPr txBox="1"/>
          <p:nvPr/>
        </p:nvSpPr>
        <p:spPr>
          <a:xfrm>
            <a:off x="814862" y="3121627"/>
            <a:ext cx="1539875" cy="693779"/>
          </a:xfrm>
          <a:prstGeom prst="rect">
            <a:avLst/>
          </a:prstGeom>
        </p:spPr>
        <p:txBody>
          <a:bodyPr vert="horz" wrap="square" lIns="0" tIns="52069" rIns="0" bIns="0" rtlCol="0">
            <a:spAutoFit/>
          </a:bodyPr>
          <a:lstStyle/>
          <a:p>
            <a:pPr marL="12065" marR="5080" indent="-1270" algn="ctr">
              <a:lnSpc>
                <a:spcPts val="2460"/>
              </a:lnSpc>
              <a:spcBef>
                <a:spcPts val="409"/>
              </a:spcBef>
            </a:pPr>
            <a:r>
              <a:rPr lang="pl-PL" sz="2250" spc="-5" dirty="0" err="1">
                <a:solidFill>
                  <a:srgbClr val="FFFFFF"/>
                </a:solidFill>
                <a:latin typeface="Calibri"/>
                <a:cs typeface="Calibri"/>
              </a:rPr>
              <a:t>T</a:t>
            </a:r>
            <a:r>
              <a:rPr sz="2250" spc="-5" dirty="0" err="1" smtClean="0">
                <a:solidFill>
                  <a:srgbClr val="FFFFFF"/>
                </a:solidFill>
                <a:latin typeface="Calibri"/>
                <a:cs typeface="Calibri"/>
              </a:rPr>
              <a:t>ėvų</a:t>
            </a:r>
            <a:r>
              <a:rPr sz="2250" spc="-5" dirty="0">
                <a:solidFill>
                  <a:srgbClr val="FFFFFF"/>
                </a:solidFill>
                <a:latin typeface="Calibri"/>
                <a:cs typeface="Calibri"/>
              </a:rPr>
              <a:t>,</a:t>
            </a:r>
            <a:r>
              <a:rPr sz="2250" spc="-60" dirty="0">
                <a:solidFill>
                  <a:srgbClr val="FFFFFF"/>
                </a:solidFill>
                <a:latin typeface="Calibri"/>
                <a:cs typeface="Calibri"/>
              </a:rPr>
              <a:t> </a:t>
            </a:r>
            <a:r>
              <a:rPr sz="2250" spc="-5" dirty="0">
                <a:solidFill>
                  <a:srgbClr val="FFFFFF"/>
                </a:solidFill>
                <a:latin typeface="Calibri"/>
                <a:cs typeface="Calibri"/>
              </a:rPr>
              <a:t>globėjų </a:t>
            </a:r>
            <a:r>
              <a:rPr sz="2250" spc="-490" dirty="0">
                <a:solidFill>
                  <a:srgbClr val="FFFFFF"/>
                </a:solidFill>
                <a:latin typeface="Calibri"/>
                <a:cs typeface="Calibri"/>
              </a:rPr>
              <a:t> </a:t>
            </a:r>
            <a:r>
              <a:rPr sz="2250" spc="-10" dirty="0">
                <a:solidFill>
                  <a:srgbClr val="FFFFFF"/>
                </a:solidFill>
                <a:latin typeface="Calibri"/>
                <a:cs typeface="Calibri"/>
              </a:rPr>
              <a:t>vertinimas</a:t>
            </a:r>
            <a:endParaRPr sz="2250" dirty="0">
              <a:latin typeface="Calibri"/>
              <a:cs typeface="Calibri"/>
            </a:endParaRPr>
          </a:p>
        </p:txBody>
      </p:sp>
      <p:sp>
        <p:nvSpPr>
          <p:cNvPr id="12" name="object 12"/>
          <p:cNvSpPr txBox="1">
            <a:spLocks noGrp="1"/>
          </p:cNvSpPr>
          <p:nvPr>
            <p:ph type="title"/>
          </p:nvPr>
        </p:nvSpPr>
        <p:spPr>
          <a:xfrm>
            <a:off x="3136900" y="138294"/>
            <a:ext cx="6847840" cy="511679"/>
          </a:xfrm>
          <a:prstGeom prst="rect">
            <a:avLst/>
          </a:prstGeom>
          <a:solidFill>
            <a:srgbClr val="92D050"/>
          </a:solidFill>
        </p:spPr>
        <p:txBody>
          <a:bodyPr vert="horz" wrap="square" lIns="0" tIns="19050" rIns="0" bIns="0" rtlCol="0">
            <a:spAutoFit/>
          </a:bodyPr>
          <a:lstStyle/>
          <a:p>
            <a:pPr algn="ctr">
              <a:lnSpc>
                <a:spcPct val="100000"/>
              </a:lnSpc>
              <a:spcBef>
                <a:spcPts val="150"/>
              </a:spcBef>
            </a:pPr>
            <a:r>
              <a:rPr sz="2450" spc="-55" dirty="0" smtClean="0"/>
              <a:t> </a:t>
            </a:r>
            <a:r>
              <a:rPr lang="lt-LT" sz="3200" spc="-20" dirty="0">
                <a:solidFill>
                  <a:schemeClr val="bg1"/>
                </a:solidFill>
              </a:rPr>
              <a:t>Aukščiausios</a:t>
            </a:r>
            <a:r>
              <a:rPr lang="lt-LT" sz="3200" spc="-55" dirty="0">
                <a:solidFill>
                  <a:schemeClr val="bg1"/>
                </a:solidFill>
              </a:rPr>
              <a:t> </a:t>
            </a:r>
            <a:r>
              <a:rPr lang="lt-LT" sz="3200" spc="-20" dirty="0">
                <a:solidFill>
                  <a:schemeClr val="bg1"/>
                </a:solidFill>
              </a:rPr>
              <a:t>vertės</a:t>
            </a:r>
            <a:endParaRPr sz="3200" dirty="0">
              <a:solidFill>
                <a:schemeClr val="bg1"/>
              </a:solidFill>
            </a:endParaRPr>
          </a:p>
        </p:txBody>
      </p:sp>
      <p:graphicFrame>
        <p:nvGraphicFramePr>
          <p:cNvPr id="13" name="Lentelė 12"/>
          <p:cNvGraphicFramePr>
            <a:graphicFrameLocks noGrp="1"/>
          </p:cNvGraphicFramePr>
          <p:nvPr>
            <p:extLst>
              <p:ext uri="{D42A27DB-BD31-4B8C-83A1-F6EECF244321}">
                <p14:modId xmlns:p14="http://schemas.microsoft.com/office/powerpoint/2010/main" val="800091086"/>
              </p:ext>
            </p:extLst>
          </p:nvPr>
        </p:nvGraphicFramePr>
        <p:xfrm>
          <a:off x="2588735" y="885825"/>
          <a:ext cx="7881619" cy="6033442"/>
        </p:xfrm>
        <a:graphic>
          <a:graphicData uri="http://schemas.openxmlformats.org/drawingml/2006/table">
            <a:tbl>
              <a:tblPr firstRow="1" bandRow="1">
                <a:tableStyleId>{00A15C55-8517-42AA-B614-E9B94910E393}</a:tableStyleId>
              </a:tblPr>
              <a:tblGrid>
                <a:gridCol w="3651089">
                  <a:extLst>
                    <a:ext uri="{9D8B030D-6E8A-4147-A177-3AD203B41FA5}">
                      <a16:colId xmlns:a16="http://schemas.microsoft.com/office/drawing/2014/main" val="2586308222"/>
                    </a:ext>
                  </a:extLst>
                </a:gridCol>
                <a:gridCol w="692311">
                  <a:extLst>
                    <a:ext uri="{9D8B030D-6E8A-4147-A177-3AD203B41FA5}">
                      <a16:colId xmlns:a16="http://schemas.microsoft.com/office/drawing/2014/main" val="20001"/>
                    </a:ext>
                  </a:extLst>
                </a:gridCol>
                <a:gridCol w="762000">
                  <a:extLst>
                    <a:ext uri="{9D8B030D-6E8A-4147-A177-3AD203B41FA5}">
                      <a16:colId xmlns:a16="http://schemas.microsoft.com/office/drawing/2014/main" val="474745168"/>
                    </a:ext>
                  </a:extLst>
                </a:gridCol>
                <a:gridCol w="838200">
                  <a:extLst>
                    <a:ext uri="{9D8B030D-6E8A-4147-A177-3AD203B41FA5}">
                      <a16:colId xmlns:a16="http://schemas.microsoft.com/office/drawing/2014/main" val="1147411877"/>
                    </a:ext>
                  </a:extLst>
                </a:gridCol>
                <a:gridCol w="1938019">
                  <a:extLst>
                    <a:ext uri="{9D8B030D-6E8A-4147-A177-3AD203B41FA5}">
                      <a16:colId xmlns:a16="http://schemas.microsoft.com/office/drawing/2014/main" val="3380499176"/>
                    </a:ext>
                  </a:extLst>
                </a:gridCol>
              </a:tblGrid>
              <a:tr h="713356">
                <a:tc>
                  <a:txBody>
                    <a:bodyPr/>
                    <a:lstStyle/>
                    <a:p>
                      <a:pPr algn="ctr"/>
                      <a:r>
                        <a:rPr lang="lt-LT" sz="2000" dirty="0" smtClean="0"/>
                        <a:t>Teiginys</a:t>
                      </a:r>
                      <a:endParaRPr lang="en-US" sz="2000" dirty="0"/>
                    </a:p>
                  </a:txBody>
                  <a:tcPr/>
                </a:tc>
                <a:tc>
                  <a:txBody>
                    <a:bodyPr/>
                    <a:lstStyle/>
                    <a:p>
                      <a:pPr algn="ctr"/>
                      <a:r>
                        <a:rPr lang="en-US" sz="2000" dirty="0" err="1" smtClean="0"/>
                        <a:t>Lygis</a:t>
                      </a:r>
                      <a:endParaRPr lang="en-US" sz="2000" dirty="0"/>
                    </a:p>
                  </a:txBody>
                  <a:tcPr/>
                </a:tc>
                <a:tc>
                  <a:txBody>
                    <a:bodyPr/>
                    <a:lstStyle/>
                    <a:p>
                      <a:pPr algn="ctr"/>
                      <a:r>
                        <a:rPr lang="lt-LT" sz="2000" dirty="0" smtClean="0"/>
                        <a:t> </a:t>
                      </a:r>
                    </a:p>
                    <a:p>
                      <a:pPr algn="ctr"/>
                      <a:r>
                        <a:rPr lang="pl-PL" sz="2000" dirty="0" smtClean="0"/>
                        <a:t>%</a:t>
                      </a:r>
                      <a:endParaRPr lang="en-US" sz="20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884385">
                <a:tc>
                  <a:txBody>
                    <a:bodyPr/>
                    <a:lstStyle/>
                    <a:p>
                      <a:r>
                        <a:rPr lang="lt-LT" sz="1800" dirty="0" smtClean="0">
                          <a:latin typeface="Times New Roman" pitchFamily="18" charset="0"/>
                          <a:cs typeface="Times New Roman" pitchFamily="18" charset="0"/>
                        </a:rPr>
                        <a:t>Aš žinau, kas mano vaikui sekasi.</a:t>
                      </a:r>
                    </a:p>
                  </a:txBody>
                  <a:tcPr/>
                </a:tc>
                <a:tc>
                  <a:txBody>
                    <a:bodyPr/>
                    <a:lstStyle/>
                    <a:p>
                      <a:pPr marL="0" marR="0" indent="0" algn="ctr" defTabSz="1008400" rtl="0" eaLnBrk="1" fontAlgn="auto" latinLnBrk="0" hangingPunct="1">
                        <a:lnSpc>
                          <a:spcPct val="100000"/>
                        </a:lnSpc>
                        <a:spcBef>
                          <a:spcPts val="0"/>
                        </a:spcBef>
                        <a:spcAft>
                          <a:spcPts val="0"/>
                        </a:spcAft>
                        <a:buClrTx/>
                        <a:buSzTx/>
                        <a:buFontTx/>
                        <a:buNone/>
                        <a:tabLst/>
                        <a:defRPr/>
                      </a:pPr>
                      <a:r>
                        <a:rPr lang="en-US" sz="1800" dirty="0" smtClean="0">
                          <a:latin typeface="Times New Roman" pitchFamily="18" charset="0"/>
                          <a:cs typeface="Times New Roman" pitchFamily="18" charset="0"/>
                        </a:rPr>
                        <a:t>4</a:t>
                      </a:r>
                      <a:endParaRPr lang="lt-LT" sz="1800" dirty="0" smtClean="0">
                        <a:latin typeface="Times New Roman" pitchFamily="18" charset="0"/>
                        <a:cs typeface="Times New Roman" pitchFamily="18" charset="0"/>
                      </a:endParaRPr>
                    </a:p>
                  </a:txBody>
                  <a:tcPr/>
                </a:tc>
                <a:tc>
                  <a:txBody>
                    <a:bodyPr/>
                    <a:lstStyle/>
                    <a:p>
                      <a:pPr marL="0" marR="0" indent="0" algn="ctr"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98,5</a:t>
                      </a:r>
                    </a:p>
                  </a:txBody>
                  <a:tcPr/>
                </a:tc>
                <a:tc>
                  <a:txBody>
                    <a:bodyPr/>
                    <a:lstStyle/>
                    <a:p>
                      <a:pPr algn="ctr"/>
                      <a:r>
                        <a:rPr lang="en-US" sz="1800" dirty="0" smtClean="0">
                          <a:latin typeface="Times New Roman" pitchFamily="18" charset="0"/>
                          <a:cs typeface="Times New Roman" pitchFamily="18" charset="0"/>
                        </a:rPr>
                        <a:t>241</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itchFamily="18" charset="0"/>
                          <a:cs typeface="Times New Roman" pitchFamily="18" charset="0"/>
                        </a:rPr>
                        <a:t>Pažangą skatinantis</a:t>
                      </a:r>
                    </a:p>
                    <a:p>
                      <a:pPr algn="ctr"/>
                      <a:r>
                        <a:rPr lang="lt-LT" sz="1800" dirty="0" smtClean="0">
                          <a:latin typeface="Times New Roman" pitchFamily="18" charset="0"/>
                          <a:cs typeface="Times New Roman" pitchFamily="18" charset="0"/>
                        </a:rPr>
                        <a:t>grįžtamasis ryšys</a:t>
                      </a:r>
                    </a:p>
                  </a:txBody>
                  <a:tcPr/>
                </a:tc>
                <a:extLst>
                  <a:ext uri="{0D108BD9-81ED-4DB2-BD59-A6C34878D82A}">
                    <a16:rowId xmlns:a16="http://schemas.microsoft.com/office/drawing/2014/main" val="225812073"/>
                  </a:ext>
                </a:extLst>
              </a:tr>
              <a:tr h="688724">
                <a:tc>
                  <a:txBody>
                    <a:bodyPr/>
                    <a:lstStyle/>
                    <a:p>
                      <a:pPr marL="4762" marR="0" lvl="0" indent="0" algn="l" rtl="0">
                        <a:lnSpc>
                          <a:spcPct val="116666"/>
                        </a:lnSpc>
                        <a:spcBef>
                          <a:spcPts val="0"/>
                        </a:spcBef>
                        <a:spcAft>
                          <a:spcPts val="0"/>
                        </a:spcAft>
                        <a:buClr>
                          <a:schemeClr val="dk1"/>
                        </a:buClr>
                        <a:buSzPts val="1200"/>
                        <a:buFont typeface="Calibri"/>
                        <a:buNone/>
                      </a:pPr>
                      <a:r>
                        <a:rPr lang="pl-PL" sz="1800" b="0" i="0" u="none" baseline="0" dirty="0" smtClean="0">
                          <a:solidFill>
                            <a:schemeClr val="dk1"/>
                          </a:solidFill>
                          <a:latin typeface="Times New Roman" panose="02020603050405020304" pitchFamily="18" charset="0"/>
                          <a:ea typeface="Calibri"/>
                          <a:cs typeface="Times New Roman" panose="02020603050405020304" pitchFamily="18" charset="0"/>
                          <a:sym typeface="Calibri"/>
                        </a:rPr>
                        <a:t> </a:t>
                      </a: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Aš mokausi taip, kad pasiekčiau geriausių rezultatų</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80</a:t>
                      </a: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en-US" sz="1800" b="0" i="0" u="none" dirty="0" smtClean="0">
                          <a:solidFill>
                            <a:srgbClr val="FF0000"/>
                          </a:solidFill>
                          <a:latin typeface="Times New Roman" panose="02020603050405020304" pitchFamily="18" charset="0"/>
                          <a:ea typeface="Calibri"/>
                          <a:cs typeface="Times New Roman" panose="02020603050405020304" pitchFamily="18" charset="0"/>
                          <a:sym typeface="Calibri"/>
                        </a:rPr>
                        <a:t>  </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52386" marR="0" lvl="0" indent="0" algn="ctr" rtl="0">
                        <a:lnSpc>
                          <a:spcPct val="116666"/>
                        </a:lnSpc>
                        <a:spcBef>
                          <a:spcPts val="0"/>
                        </a:spcBef>
                        <a:spcAft>
                          <a:spcPts val="0"/>
                        </a:spcAft>
                        <a:buClr>
                          <a:schemeClr val="dk1"/>
                        </a:buClr>
                        <a:buSzPts val="1200"/>
                        <a:buFont typeface="Calibri"/>
                        <a:buNone/>
                      </a:pP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31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ctr" rtl="0">
                        <a:lnSpc>
                          <a:spcPct val="116666"/>
                        </a:lnSpc>
                        <a:spcBef>
                          <a:spcPts val="0"/>
                        </a:spcBef>
                        <a:spcAft>
                          <a:spcPts val="0"/>
                        </a:spcAft>
                        <a:buClr>
                          <a:schemeClr val="dk1"/>
                        </a:buClr>
                        <a:buSzPts val="1200"/>
                        <a:buFont typeface="Calibri"/>
                        <a:buNone/>
                      </a:pPr>
                      <a:r>
                        <a:rPr lang="lt-LT" sz="1800" b="0" i="0" u="none" noProof="0" dirty="0" err="1" smtClean="0">
                          <a:solidFill>
                            <a:schemeClr val="tx1"/>
                          </a:solidFill>
                          <a:latin typeface="Times New Roman" panose="02020603050405020304" pitchFamily="18" charset="0"/>
                          <a:cs typeface="Times New Roman" panose="02020603050405020304" pitchFamily="18" charset="0"/>
                          <a:sym typeface="Calibri"/>
                        </a:rPr>
                        <a:t>Savivaldumas</a:t>
                      </a:r>
                      <a:r>
                        <a:rPr lang="lt-LT" sz="1800" b="0" i="0" u="none" baseline="0" noProof="0" dirty="0" smtClean="0">
                          <a:solidFill>
                            <a:schemeClr val="tx1"/>
                          </a:solidFill>
                          <a:latin typeface="Times New Roman" panose="02020603050405020304" pitchFamily="18" charset="0"/>
                          <a:cs typeface="Times New Roman" panose="02020603050405020304" pitchFamily="18" charset="0"/>
                          <a:sym typeface="Calibri"/>
                        </a:rPr>
                        <a:t> mokantis</a:t>
                      </a:r>
                      <a:endParaRPr lang="lt-LT" sz="1800" noProof="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431936985"/>
                  </a:ext>
                </a:extLst>
              </a:tr>
              <a:tr h="580266">
                <a:tc>
                  <a:txBody>
                    <a:bodyPr/>
                    <a:lstStyle/>
                    <a:p>
                      <a:pPr marL="7620" indent="0" algn="just">
                        <a:lnSpc>
                          <a:spcPct val="100000"/>
                        </a:lnSpc>
                        <a:spcBef>
                          <a:spcPts val="25"/>
                        </a:spcBef>
                        <a:buFont typeface="+mj-lt"/>
                        <a:buNone/>
                        <a:tabLst>
                          <a:tab pos="367665" algn="l"/>
                        </a:tabLst>
                      </a:pPr>
                      <a:r>
                        <a:rPr lang="lt-LT" sz="1800" baseline="0" dirty="0" smtClean="0">
                          <a:latin typeface="Times New Roman" panose="02020603050405020304" pitchFamily="18" charset="0"/>
                          <a:cs typeface="Times New Roman" panose="02020603050405020304" pitchFamily="18" charset="0"/>
                        </a:rPr>
                        <a:t>Mokytojai visada paaiškina, kaip atlikti užduotis.</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78,9</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241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0" indent="0" algn="ctr" defTabSz="914400" eaLnBrk="1" fontAlgn="auto" latinLnBrk="0" hangingPunct="1">
                        <a:lnSpc>
                          <a:spcPct val="100000"/>
                        </a:lnSpc>
                        <a:spcBef>
                          <a:spcPts val="10"/>
                        </a:spcBef>
                        <a:spcAft>
                          <a:spcPts val="0"/>
                        </a:spcAft>
                        <a:buClrTx/>
                        <a:buSzTx/>
                        <a:buFontTx/>
                        <a:buNone/>
                        <a:tabLst/>
                        <a:defRPr/>
                      </a:pPr>
                      <a:r>
                        <a:rPr lang="lt-LT" sz="1800" spc="5" noProof="0" dirty="0" smtClean="0">
                          <a:solidFill>
                            <a:schemeClr val="tx1"/>
                          </a:solidFill>
                          <a:latin typeface="Times New Roman" panose="02020603050405020304" pitchFamily="18" charset="0"/>
                          <a:cs typeface="Times New Roman" panose="02020603050405020304" pitchFamily="18" charset="0"/>
                        </a:rPr>
                        <a:t>Vertinimo</a:t>
                      </a:r>
                      <a:r>
                        <a:rPr lang="lt-LT" sz="1800" spc="5" baseline="0" noProof="0" dirty="0" smtClean="0">
                          <a:solidFill>
                            <a:schemeClr val="tx1"/>
                          </a:solidFill>
                          <a:latin typeface="Times New Roman" panose="02020603050405020304" pitchFamily="18" charset="0"/>
                          <a:cs typeface="Times New Roman" panose="02020603050405020304" pitchFamily="18" charset="0"/>
                        </a:rPr>
                        <a:t> kriterijų aiškumas</a:t>
                      </a:r>
                      <a:endParaRPr lang="lt-LT" sz="18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2435124609"/>
                  </a:ext>
                </a:extLst>
              </a:tr>
              <a:tr h="561510">
                <a:tc>
                  <a:txBody>
                    <a:bodyPr/>
                    <a:lstStyle/>
                    <a:p>
                      <a:r>
                        <a:rPr lang="lt-LT" sz="1800" dirty="0">
                          <a:latin typeface="Times New Roman" pitchFamily="18" charset="0"/>
                          <a:cs typeface="Times New Roman" pitchFamily="18" charset="0"/>
                        </a:rPr>
                        <a:t>Man aiškūs mano vaiko pažangos ir pasiekimų įvertinimai.</a:t>
                      </a:r>
                    </a:p>
                  </a:txBody>
                  <a:tcPr/>
                </a:tc>
                <a:tc>
                  <a:txBody>
                    <a:bodyPr/>
                    <a:lstStyle/>
                    <a:p>
                      <a:pPr algn="ctr"/>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itchFamily="18" charset="0"/>
                          <a:cs typeface="Times New Roman" pitchFamily="18" charset="0"/>
                        </a:rPr>
                        <a:t>93,8</a:t>
                      </a:r>
                      <a:endParaRPr lang="lt-LT" sz="1800" dirty="0">
                        <a:latin typeface="Times New Roman" pitchFamily="18" charset="0"/>
                        <a:cs typeface="Times New Roman" pitchFamily="18" charset="0"/>
                      </a:endParaRPr>
                    </a:p>
                  </a:txBody>
                  <a:tcPr/>
                </a:tc>
                <a:tc>
                  <a:txBody>
                    <a:bodyPr/>
                    <a:lstStyle/>
                    <a:p>
                      <a:pPr algn="ctr"/>
                      <a:r>
                        <a:rPr lang="lt-LT" sz="1800" dirty="0">
                          <a:latin typeface="Times New Roman" pitchFamily="18" charset="0"/>
                          <a:cs typeface="Times New Roman" pitchFamily="18" charset="0"/>
                        </a:rPr>
                        <a:t>241</a:t>
                      </a:r>
                    </a:p>
                  </a:txBody>
                  <a:tcPr/>
                </a:tc>
                <a:tc>
                  <a:txBody>
                    <a:bodyPr/>
                    <a:lstStyle/>
                    <a:p>
                      <a:pPr algn="ctr"/>
                      <a:r>
                        <a:rPr lang="lt-LT" sz="1800" dirty="0">
                          <a:latin typeface="Times New Roman" pitchFamily="18" charset="0"/>
                          <a:cs typeface="Times New Roman" pitchFamily="18" charset="0"/>
                        </a:rPr>
                        <a:t>Vertinimo kriterijų aiškumas</a:t>
                      </a:r>
                    </a:p>
                  </a:txBody>
                  <a:tcPr/>
                </a:tc>
                <a:extLst>
                  <a:ext uri="{0D108BD9-81ED-4DB2-BD59-A6C34878D82A}">
                    <a16:rowId xmlns:a16="http://schemas.microsoft.com/office/drawing/2014/main" val="3220926273"/>
                  </a:ext>
                </a:extLst>
              </a:tr>
              <a:tr h="693954">
                <a:tc>
                  <a:txBody>
                    <a:bodyPr/>
                    <a:lstStyle/>
                    <a:p>
                      <a:r>
                        <a:rPr lang="lt-LT" sz="1800" dirty="0">
                          <a:latin typeface="Times New Roman" pitchFamily="18" charset="0"/>
                          <a:cs typeface="Times New Roman" pitchFamily="18" charset="0"/>
                        </a:rPr>
                        <a:t>Mano vaikui patinka mokytis kartu su kitais mokiniais.</a:t>
                      </a:r>
                    </a:p>
                  </a:txBody>
                  <a:tcPr/>
                </a:tc>
                <a:tc>
                  <a:txBody>
                    <a:bodyPr/>
                    <a:lstStyle/>
                    <a:p>
                      <a:pPr algn="ctr"/>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pPr algn="ctr"/>
                      <a:r>
                        <a:rPr lang="lt-LT" sz="1800" dirty="0" smtClean="0">
                          <a:latin typeface="Times New Roman" pitchFamily="18" charset="0"/>
                          <a:cs typeface="Times New Roman" pitchFamily="18" charset="0"/>
                        </a:rPr>
                        <a:t>95,9</a:t>
                      </a:r>
                      <a:endParaRPr lang="lt-LT" sz="1800" dirty="0">
                        <a:latin typeface="Times New Roman" pitchFamily="18" charset="0"/>
                        <a:cs typeface="Times New Roman" pitchFamily="18" charset="0"/>
                      </a:endParaRPr>
                    </a:p>
                  </a:txBody>
                  <a:tcPr/>
                </a:tc>
                <a:tc>
                  <a:txBody>
                    <a:bodyPr/>
                    <a:lstStyle/>
                    <a:p>
                      <a:pPr algn="ctr"/>
                      <a:r>
                        <a:rPr lang="lt-LT" sz="1800" dirty="0">
                          <a:latin typeface="Times New Roman" pitchFamily="18" charset="0"/>
                          <a:cs typeface="Times New Roman" pitchFamily="18" charset="0"/>
                        </a:rPr>
                        <a:t>231</a:t>
                      </a:r>
                    </a:p>
                  </a:txBody>
                  <a:tcPr/>
                </a:tc>
                <a:tc>
                  <a:txBody>
                    <a:bodyPr/>
                    <a:lstStyle/>
                    <a:p>
                      <a:pPr algn="ctr"/>
                      <a:r>
                        <a:rPr lang="lt-LT" sz="1800" dirty="0">
                          <a:latin typeface="Times New Roman" pitchFamily="18" charset="0"/>
                          <a:cs typeface="Times New Roman" pitchFamily="18" charset="0"/>
                        </a:rPr>
                        <a:t>Mokymosi socialumas</a:t>
                      </a:r>
                    </a:p>
                  </a:txBody>
                  <a:tcPr/>
                </a:tc>
                <a:extLst>
                  <a:ext uri="{0D108BD9-81ED-4DB2-BD59-A6C34878D82A}">
                    <a16:rowId xmlns:a16="http://schemas.microsoft.com/office/drawing/2014/main" val="1663244446"/>
                  </a:ext>
                </a:extLst>
              </a:tr>
              <a:tr h="619069">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Aš aktyviai dalyvauju mokyklos renginiuose, bendruose susitikimuose su mokytojais, pamokose.</a:t>
                      </a:r>
                    </a:p>
                  </a:txBody>
                  <a:tcPr marL="0" marR="0" marT="0" marB="0"/>
                </a:tc>
                <a:tc>
                  <a:txBody>
                    <a:bodyPr/>
                    <a:lstStyle/>
                    <a:p>
                      <a:pPr marL="125412" marR="0" lvl="0" indent="0" algn="ctr" defTabSz="1008400" rtl="0" eaLnBrk="1" fontAlgn="auto" latinLnBrk="0" hangingPunct="1">
                        <a:lnSpc>
                          <a:spcPct val="100000"/>
                        </a:lnSpc>
                        <a:spcBef>
                          <a:spcPts val="0"/>
                        </a:spcBef>
                        <a:spcAft>
                          <a:spcPts val="0"/>
                        </a:spcAft>
                        <a:buClr>
                          <a:srgbClr val="FF0000"/>
                        </a:buClr>
                        <a:buSzPts val="1200"/>
                        <a:buFont typeface="Calibri"/>
                        <a:buNone/>
                        <a:tabLst/>
                        <a:defRPr/>
                      </a:pPr>
                      <a:r>
                        <a:rPr lang="en-US" sz="1800" dirty="0" smtClean="0">
                          <a:latin typeface="Times New Roman" panose="02020603050405020304" pitchFamily="18" charset="0"/>
                          <a:cs typeface="Times New Roman" panose="02020603050405020304" pitchFamily="18" charset="0"/>
                        </a:rPr>
                        <a:t>3</a:t>
                      </a:r>
                      <a:endParaRPr lang="lt-LT" sz="1800" dirty="0" smtClean="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defTabSz="1008400" rtl="0" eaLnBrk="1" fontAlgn="auto" latinLnBrk="0" hangingPunct="1">
                        <a:lnSpc>
                          <a:spcPct val="100000"/>
                        </a:lnSpc>
                        <a:spcBef>
                          <a:spcPts val="0"/>
                        </a:spcBef>
                        <a:spcAft>
                          <a:spcPts val="0"/>
                        </a:spcAft>
                        <a:buClr>
                          <a:srgbClr val="FF0000"/>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87,5</a:t>
                      </a:r>
                    </a:p>
                  </a:txBody>
                  <a:tcPr marL="0" marR="0" marT="1275" marB="0"/>
                </a:tc>
                <a:tc>
                  <a:txBody>
                    <a:bodyPr/>
                    <a:lstStyle/>
                    <a:p>
                      <a:pPr marL="52386"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422</a:t>
                      </a:r>
                    </a:p>
                  </a:txBody>
                  <a:tcPr marL="0" marR="0" marT="0" marB="0"/>
                </a:tc>
                <a:tc>
                  <a:txBody>
                    <a:bodyPr/>
                    <a:lstStyle/>
                    <a:p>
                      <a:pPr marL="90487" marR="0" lvl="0" indent="0" algn="ctr" defTabSz="914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Įsitraukimas</a:t>
                      </a:r>
                      <a:endParaRPr lang="lt-LT" sz="1800" dirty="0" smtClean="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6"/>
                  </a:ext>
                </a:extLst>
              </a:tr>
              <a:tr h="979702">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Mokykla bendradarbiauja su kitomis įstaigomis (mokyklomis, kultūros centrais ir kt.)</a:t>
                      </a: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87,5</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defTabSz="1008400" rtl="0" eaLnBrk="1" fontAlgn="auto" latinLnBrk="0" hangingPunct="1">
                        <a:lnSpc>
                          <a:spcPct val="100000"/>
                        </a:lnSpc>
                        <a:spcBef>
                          <a:spcPts val="0"/>
                        </a:spcBef>
                        <a:spcAft>
                          <a:spcPts val="0"/>
                        </a:spcAft>
                        <a:buClr>
                          <a:schemeClr val="dk1"/>
                        </a:buClr>
                        <a:buSzPts val="1200"/>
                        <a:buFont typeface="Calibri"/>
                        <a:buNone/>
                        <a:tabLst/>
                        <a:defRPr/>
                      </a:pPr>
                      <a:r>
                        <a:rPr lang="lt-LT" sz="1800" dirty="0" smtClean="0">
                          <a:latin typeface="Times New Roman" panose="02020603050405020304" pitchFamily="18" charset="0"/>
                          <a:cs typeface="Times New Roman" panose="02020603050405020304" pitchFamily="18" charset="0"/>
                        </a:rPr>
                        <a:t>423</a:t>
                      </a:r>
                    </a:p>
                  </a:txBody>
                  <a:tcPr marL="0" marR="0" marT="0" marB="0"/>
                </a:tc>
                <a:tc>
                  <a:txBody>
                    <a:bodyPr/>
                    <a:lstStyle/>
                    <a:p>
                      <a:pPr marL="90487"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Atvirumas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861869"/>
            <a:ext cx="2679253" cy="6014085"/>
            <a:chOff x="0" y="772668"/>
            <a:chExt cx="3052572"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2" cstate="print"/>
            <a:stretch>
              <a:fillRect/>
            </a:stretch>
          </p:blipFill>
          <p:spPr>
            <a:xfrm>
              <a:off x="484632" y="2516124"/>
              <a:ext cx="2567940" cy="2166700"/>
            </a:xfrm>
            <a:prstGeom prst="rect">
              <a:avLst/>
            </a:prstGeom>
          </p:spPr>
        </p:pic>
      </p:grpSp>
      <p:sp>
        <p:nvSpPr>
          <p:cNvPr id="6" name="object 6"/>
          <p:cNvSpPr txBox="1"/>
          <p:nvPr/>
        </p:nvSpPr>
        <p:spPr>
          <a:xfrm>
            <a:off x="851772" y="3315295"/>
            <a:ext cx="1539875" cy="373380"/>
          </a:xfrm>
          <a:prstGeom prst="rect">
            <a:avLst/>
          </a:prstGeom>
        </p:spPr>
        <p:txBody>
          <a:bodyPr vert="horz" wrap="square" lIns="0" tIns="16510" rIns="0" bIns="0" rtlCol="0">
            <a:spAutoFit/>
          </a:bodyPr>
          <a:lstStyle/>
          <a:p>
            <a:pPr marL="12700">
              <a:lnSpc>
                <a:spcPct val="100000"/>
              </a:lnSpc>
              <a:spcBef>
                <a:spcPts val="130"/>
              </a:spcBef>
            </a:pPr>
            <a:r>
              <a:rPr lang="pl-PL" sz="2250" spc="-5" dirty="0">
                <a:solidFill>
                  <a:srgbClr val="FFFFFF"/>
                </a:solidFill>
                <a:latin typeface="Calibri"/>
                <a:cs typeface="Calibri"/>
              </a:rPr>
              <a:t>T</a:t>
            </a:r>
            <a:r>
              <a:rPr sz="2250" spc="-5" dirty="0" err="1" smtClean="0">
                <a:solidFill>
                  <a:srgbClr val="FFFFFF"/>
                </a:solidFill>
                <a:latin typeface="Calibri"/>
                <a:cs typeface="Calibri"/>
              </a:rPr>
              <a:t>ėvų</a:t>
            </a:r>
            <a:r>
              <a:rPr sz="2250" spc="-5" dirty="0">
                <a:solidFill>
                  <a:srgbClr val="FFFFFF"/>
                </a:solidFill>
                <a:latin typeface="Calibri"/>
                <a:cs typeface="Calibri"/>
              </a:rPr>
              <a:t>,</a:t>
            </a:r>
            <a:r>
              <a:rPr sz="2250" spc="-50" dirty="0">
                <a:solidFill>
                  <a:srgbClr val="FFFFFF"/>
                </a:solidFill>
                <a:latin typeface="Calibri"/>
                <a:cs typeface="Calibri"/>
              </a:rPr>
              <a:t> </a:t>
            </a:r>
            <a:r>
              <a:rPr sz="2250" spc="-5" dirty="0">
                <a:solidFill>
                  <a:srgbClr val="FFFFFF"/>
                </a:solidFill>
                <a:latin typeface="Calibri"/>
                <a:cs typeface="Calibri"/>
              </a:rPr>
              <a:t>globėjų</a:t>
            </a:r>
            <a:endParaRPr sz="2250" dirty="0">
              <a:latin typeface="Calibri"/>
              <a:cs typeface="Calibri"/>
            </a:endParaRPr>
          </a:p>
        </p:txBody>
      </p:sp>
      <p:sp>
        <p:nvSpPr>
          <p:cNvPr id="7" name="object 7"/>
          <p:cNvSpPr txBox="1"/>
          <p:nvPr/>
        </p:nvSpPr>
        <p:spPr>
          <a:xfrm>
            <a:off x="999727" y="3701866"/>
            <a:ext cx="124396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vertinimas</a:t>
            </a:r>
            <a:endParaRPr sz="2250" dirty="0">
              <a:latin typeface="Calibri"/>
              <a:cs typeface="Calibri"/>
            </a:endParaRPr>
          </a:p>
        </p:txBody>
      </p:sp>
      <p:sp>
        <p:nvSpPr>
          <p:cNvPr id="22" name="object 22"/>
          <p:cNvSpPr txBox="1">
            <a:spLocks noGrp="1"/>
          </p:cNvSpPr>
          <p:nvPr>
            <p:ph type="title"/>
          </p:nvPr>
        </p:nvSpPr>
        <p:spPr>
          <a:xfrm>
            <a:off x="3517900" y="885825"/>
            <a:ext cx="6303645" cy="450123"/>
          </a:xfrm>
          <a:prstGeom prst="rect">
            <a:avLst/>
          </a:prstGeom>
          <a:solidFill>
            <a:schemeClr val="tx1">
              <a:lumMod val="50000"/>
              <a:lumOff val="50000"/>
            </a:schemeClr>
          </a:solidFill>
        </p:spPr>
        <p:txBody>
          <a:bodyPr vert="horz" wrap="square" lIns="0" tIns="19050" rIns="0" bIns="0" rtlCol="0">
            <a:spAutoFit/>
          </a:bodyPr>
          <a:lstStyle/>
          <a:p>
            <a:pPr algn="ctr">
              <a:lnSpc>
                <a:spcPct val="100000"/>
              </a:lnSpc>
              <a:spcBef>
                <a:spcPts val="150"/>
              </a:spcBef>
            </a:pPr>
            <a:r>
              <a:rPr sz="2450" spc="-55" dirty="0" smtClean="0">
                <a:solidFill>
                  <a:schemeClr val="bg1"/>
                </a:solidFill>
              </a:rPr>
              <a:t> </a:t>
            </a:r>
            <a:r>
              <a:rPr lang="lt-LT" sz="2800" spc="-15" dirty="0">
                <a:solidFill>
                  <a:schemeClr val="bg1"/>
                </a:solidFill>
              </a:rPr>
              <a:t>Žemiausios</a:t>
            </a:r>
            <a:r>
              <a:rPr lang="lt-LT" sz="2800" spc="-55" dirty="0">
                <a:solidFill>
                  <a:schemeClr val="bg1"/>
                </a:solidFill>
              </a:rPr>
              <a:t> </a:t>
            </a:r>
            <a:r>
              <a:rPr lang="lt-LT" sz="2800" spc="-20" dirty="0">
                <a:solidFill>
                  <a:schemeClr val="bg1"/>
                </a:solidFill>
              </a:rPr>
              <a:t>vertės</a:t>
            </a:r>
            <a:endParaRPr sz="2450" dirty="0">
              <a:solidFill>
                <a:schemeClr val="bg1"/>
              </a:solidFill>
            </a:endParaRPr>
          </a:p>
        </p:txBody>
      </p:sp>
      <p:graphicFrame>
        <p:nvGraphicFramePr>
          <p:cNvPr id="24" name="Lentelė 23"/>
          <p:cNvGraphicFramePr>
            <a:graphicFrameLocks noGrp="1"/>
          </p:cNvGraphicFramePr>
          <p:nvPr>
            <p:extLst>
              <p:ext uri="{D42A27DB-BD31-4B8C-83A1-F6EECF244321}">
                <p14:modId xmlns:p14="http://schemas.microsoft.com/office/powerpoint/2010/main" val="3568722320"/>
              </p:ext>
            </p:extLst>
          </p:nvPr>
        </p:nvGraphicFramePr>
        <p:xfrm>
          <a:off x="2685026" y="1647825"/>
          <a:ext cx="7696202" cy="5015871"/>
        </p:xfrm>
        <a:graphic>
          <a:graphicData uri="http://schemas.openxmlformats.org/drawingml/2006/table">
            <a:tbl>
              <a:tblPr firstRow="1" bandRow="1">
                <a:tableStyleId>{16D9F66E-5EB9-4882-86FB-DCBF35E3C3E4}</a:tableStyleId>
              </a:tblPr>
              <a:tblGrid>
                <a:gridCol w="3478056">
                  <a:extLst>
                    <a:ext uri="{9D8B030D-6E8A-4147-A177-3AD203B41FA5}">
                      <a16:colId xmlns:a16="http://schemas.microsoft.com/office/drawing/2014/main" val="2586308222"/>
                    </a:ext>
                  </a:extLst>
                </a:gridCol>
                <a:gridCol w="825074">
                  <a:extLst>
                    <a:ext uri="{9D8B030D-6E8A-4147-A177-3AD203B41FA5}">
                      <a16:colId xmlns:a16="http://schemas.microsoft.com/office/drawing/2014/main" val="20001"/>
                    </a:ext>
                  </a:extLst>
                </a:gridCol>
                <a:gridCol w="736548">
                  <a:extLst>
                    <a:ext uri="{9D8B030D-6E8A-4147-A177-3AD203B41FA5}">
                      <a16:colId xmlns:a16="http://schemas.microsoft.com/office/drawing/2014/main" val="474745168"/>
                    </a:ext>
                  </a:extLst>
                </a:gridCol>
                <a:gridCol w="888574">
                  <a:extLst>
                    <a:ext uri="{9D8B030D-6E8A-4147-A177-3AD203B41FA5}">
                      <a16:colId xmlns:a16="http://schemas.microsoft.com/office/drawing/2014/main" val="1147411877"/>
                    </a:ext>
                  </a:extLst>
                </a:gridCol>
                <a:gridCol w="1767950">
                  <a:extLst>
                    <a:ext uri="{9D8B030D-6E8A-4147-A177-3AD203B41FA5}">
                      <a16:colId xmlns:a16="http://schemas.microsoft.com/office/drawing/2014/main" val="3380499176"/>
                    </a:ext>
                  </a:extLst>
                </a:gridCol>
              </a:tblGrid>
              <a:tr h="737567">
                <a:tc>
                  <a:txBody>
                    <a:bodyPr/>
                    <a:lstStyle/>
                    <a:p>
                      <a:pPr algn="ctr"/>
                      <a:r>
                        <a:rPr lang="lt-LT" sz="2000" dirty="0" smtClean="0"/>
                        <a:t>Teiginys</a:t>
                      </a:r>
                      <a:endParaRPr lang="en-US" sz="2000" dirty="0"/>
                    </a:p>
                  </a:txBody>
                  <a:tcPr/>
                </a:tc>
                <a:tc>
                  <a:txBody>
                    <a:bodyPr/>
                    <a:lstStyle/>
                    <a:p>
                      <a:pPr algn="ctr"/>
                      <a:r>
                        <a:rPr lang="en-US" sz="2000" dirty="0" err="1" smtClean="0"/>
                        <a:t>Lygis</a:t>
                      </a:r>
                      <a:endParaRPr lang="en-US" sz="2000" dirty="0"/>
                    </a:p>
                  </a:txBody>
                  <a:tcPr/>
                </a:tc>
                <a:tc>
                  <a:txBody>
                    <a:bodyPr/>
                    <a:lstStyle/>
                    <a:p>
                      <a:pPr algn="ctr"/>
                      <a:endParaRPr lang="lt-LT" sz="2000" dirty="0" smtClean="0"/>
                    </a:p>
                    <a:p>
                      <a:pPr algn="ctr"/>
                      <a:r>
                        <a:rPr lang="pl-PL" sz="2000" dirty="0" smtClean="0"/>
                        <a:t>%</a:t>
                      </a:r>
                      <a:endParaRPr lang="en-US" sz="20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577226">
                <a:tc>
                  <a:txBody>
                    <a:bodyPr/>
                    <a:lstStyle/>
                    <a:p>
                      <a:pPr marL="7620" marR="402590">
                        <a:lnSpc>
                          <a:spcPts val="1480"/>
                        </a:lnSpc>
                        <a:tabLst>
                          <a:tab pos="403860" algn="l"/>
                        </a:tabLst>
                      </a:pPr>
                      <a:r>
                        <a:rPr lang="lt-LT" sz="1800" dirty="0" smtClean="0">
                          <a:latin typeface="Times New Roman" panose="02020603050405020304" pitchFamily="18" charset="0"/>
                          <a:cs typeface="Times New Roman" panose="02020603050405020304" pitchFamily="18" charset="0"/>
                        </a:rPr>
                        <a:t>Mokytojau ir mokyklos vadovai</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ieško</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būdų, kaip mokiniams</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padėti gerinti jų</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mokymosi rezultatus.</a:t>
                      </a:r>
                    </a:p>
                  </a:txBody>
                  <a:tcPr marL="0" marR="0" marT="0" marB="0"/>
                </a:tc>
                <a:tc>
                  <a:txBody>
                    <a:bodyPr/>
                    <a:lstStyle/>
                    <a:p>
                      <a:pPr marL="30353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30353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25</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221</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63195">
                        <a:lnSpc>
                          <a:spcPct val="100000"/>
                        </a:lnSpc>
                        <a:spcBef>
                          <a:spcPts val="10"/>
                        </a:spcBef>
                      </a:pPr>
                      <a:r>
                        <a:rPr lang="en-US" sz="1800" dirty="0" err="1" smtClean="0">
                          <a:latin typeface="Times New Roman" panose="02020603050405020304" pitchFamily="18" charset="0"/>
                          <a:cs typeface="Times New Roman" panose="02020603050405020304" pitchFamily="18" charset="0"/>
                        </a:rPr>
                        <a:t>Mokymosi</a:t>
                      </a:r>
                      <a:r>
                        <a:rPr lang="en-US" sz="1800" baseline="0" dirty="0" smtClean="0">
                          <a:latin typeface="Times New Roman" panose="02020603050405020304" pitchFamily="18" charset="0"/>
                          <a:cs typeface="Times New Roman" panose="02020603050405020304" pitchFamily="18" charset="0"/>
                        </a:rPr>
                        <a:t> </a:t>
                      </a:r>
                      <a:r>
                        <a:rPr lang="lt-LT" sz="1800" baseline="0" dirty="0" smtClean="0">
                          <a:latin typeface="Times New Roman" panose="02020603050405020304" pitchFamily="18" charset="0"/>
                          <a:cs typeface="Times New Roman" panose="02020603050405020304" pitchFamily="18" charset="0"/>
                        </a:rPr>
                        <a:t>įprasminimas</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225812073"/>
                  </a:ext>
                </a:extLst>
              </a:tr>
              <a:tr h="577226">
                <a:tc>
                  <a:txBody>
                    <a:bodyPr/>
                    <a:lstStyle/>
                    <a:p>
                      <a:pPr marL="7620">
                        <a:lnSpc>
                          <a:spcPct val="100000"/>
                        </a:lnSpc>
                        <a:spcBef>
                          <a:spcPts val="25"/>
                        </a:spcBef>
                        <a:tabLst>
                          <a:tab pos="403860" algn="l"/>
                        </a:tabLst>
                      </a:pPr>
                      <a:r>
                        <a:rPr lang="lt-LT" sz="1800" dirty="0" smtClean="0">
                          <a:latin typeface="Times New Roman" panose="02020603050405020304" pitchFamily="18" charset="0"/>
                          <a:cs typeface="Times New Roman" panose="02020603050405020304" pitchFamily="18" charset="0"/>
                        </a:rPr>
                        <a:t>Pamokose vaikas gali pasirinkti įvairaus</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sunkumo užduotis.</a:t>
                      </a:r>
                    </a:p>
                  </a:txBody>
                  <a:tcPr marL="0" marR="0" marT="3175" marB="0"/>
                </a:tc>
                <a:tc>
                  <a:txBody>
                    <a:bodyPr/>
                    <a:lstStyle/>
                    <a:p>
                      <a:pPr marL="4953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2</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4953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45,8</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221</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63195">
                        <a:lnSpc>
                          <a:spcPct val="100000"/>
                        </a:lnSpc>
                        <a:spcBef>
                          <a:spcPts val="10"/>
                        </a:spcBef>
                      </a:pPr>
                      <a:r>
                        <a:rPr lang="lt-LT" sz="1800" dirty="0" smtClean="0">
                          <a:latin typeface="Times New Roman" panose="02020603050405020304" pitchFamily="18" charset="0"/>
                          <a:cs typeface="Times New Roman" panose="02020603050405020304" pitchFamily="18" charset="0"/>
                        </a:rPr>
                        <a:t>Tikėjimas mokinio galiomis</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1431936985"/>
                  </a:ext>
                </a:extLst>
              </a:tr>
              <a:tr h="675302">
                <a:tc>
                  <a:txBody>
                    <a:bodyPr/>
                    <a:lstStyle/>
                    <a:p>
                      <a:pPr marL="4762"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Mano vaikas mokydamasis nebijo klysti,</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nes žino, kad mokykla ir mokytojai</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suteiks galimybę</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pasitaisyti.</a:t>
                      </a:r>
                    </a:p>
                  </a:txBody>
                  <a:tcPr marL="0" marR="0" marT="1275" marB="0"/>
                </a:tc>
                <a:tc>
                  <a:txBody>
                    <a:bodyPr/>
                    <a:lstStyle/>
                    <a:p>
                      <a:pPr marL="0"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3</a:t>
                      </a:r>
                      <a:endParaRPr sz="1800" dirty="0">
                        <a:solidFill>
                          <a:schemeClr val="tx1"/>
                        </a:solidFill>
                        <a:latin typeface="Times New Roman" panose="02020603050405020304" pitchFamily="18" charset="0"/>
                        <a:cs typeface="Times New Roman" panose="02020603050405020304" pitchFamily="18" charset="0"/>
                      </a:endParaRPr>
                    </a:p>
                  </a:txBody>
                  <a:tcPr marL="0" marR="0" marT="1275" marB="0"/>
                </a:tc>
                <a:tc>
                  <a:txBody>
                    <a:bodyPr/>
                    <a:lstStyle/>
                    <a:p>
                      <a:pPr marL="0"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62,3</a:t>
                      </a:r>
                      <a:endParaRPr sz="1800" dirty="0">
                        <a:solidFill>
                          <a:schemeClr val="tx1"/>
                        </a:solidFill>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213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Poreikių pažinimas</a:t>
                      </a:r>
                      <a:endParaRPr sz="1800" dirty="0">
                        <a:latin typeface="Times New Roman" panose="02020603050405020304" pitchFamily="18" charset="0"/>
                        <a:cs typeface="Times New Roman" panose="02020603050405020304" pitchFamily="18" charset="0"/>
                      </a:endParaRPr>
                    </a:p>
                  </a:txBody>
                  <a:tcPr marL="0" marR="0" marT="1275" marB="0"/>
                </a:tc>
                <a:extLst>
                  <a:ext uri="{0D108BD9-81ED-4DB2-BD59-A6C34878D82A}">
                    <a16:rowId xmlns:a16="http://schemas.microsoft.com/office/drawing/2014/main" val="2435124609"/>
                  </a:ext>
                </a:extLst>
              </a:tr>
              <a:tr h="580567">
                <a:tc>
                  <a:txBody>
                    <a:bodyPr/>
                    <a:lstStyle/>
                    <a:p>
                      <a:r>
                        <a:rPr lang="lt-LT" sz="1800" dirty="0" smtClean="0">
                          <a:latin typeface="Times New Roman" panose="02020603050405020304" pitchFamily="18" charset="0"/>
                          <a:cs typeface="Times New Roman" panose="02020603050405020304" pitchFamily="18" charset="0"/>
                        </a:rPr>
                        <a:t>Tėvai įtraukiami kuriant mokyklos erdvė.</a:t>
                      </a:r>
                    </a:p>
                  </a:txBody>
                  <a:tcPr marL="0" marR="0" marT="3175" marB="0"/>
                </a:tc>
                <a:tc>
                  <a:txBody>
                    <a:bodyPr/>
                    <a:lstStyle/>
                    <a:p>
                      <a:pPr algn="ctr"/>
                      <a:r>
                        <a:rPr lang="lt-LT" sz="1800" dirty="0" smtClean="0">
                          <a:latin typeface="Times New Roman" panose="02020603050405020304" pitchFamily="18" charset="0"/>
                          <a:cs typeface="Times New Roman" panose="02020603050405020304" pitchFamily="18" charset="0"/>
                        </a:rPr>
                        <a:t>2</a:t>
                      </a:r>
                      <a:endParaRPr lang="en-US"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latin typeface="Times New Roman" panose="02020603050405020304" pitchFamily="18" charset="0"/>
                          <a:cs typeface="Times New Roman" panose="02020603050405020304" pitchFamily="18" charset="0"/>
                        </a:rPr>
                        <a:t>37,5</a:t>
                      </a:r>
                      <a:endParaRPr lang="en-US"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latin typeface="Times New Roman" panose="02020603050405020304" pitchFamily="18" charset="0"/>
                          <a:cs typeface="Times New Roman" panose="02020603050405020304" pitchFamily="18" charset="0"/>
                        </a:rPr>
                        <a:t>422</a:t>
                      </a:r>
                      <a:endParaRPr lang="en-US" sz="1800" dirty="0">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r>
                        <a:rPr lang="lt-LT" sz="1800" dirty="0" smtClean="0">
                          <a:latin typeface="Times New Roman" panose="02020603050405020304" pitchFamily="18" charset="0"/>
                          <a:cs typeface="Times New Roman" panose="02020603050405020304" pitchFamily="18" charset="0"/>
                        </a:rPr>
                        <a:t>Bendradarbiavimas su tėvais</a:t>
                      </a:r>
                      <a:endParaRPr lang="en-US"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3220926273"/>
                  </a:ext>
                </a:extLst>
              </a:tr>
              <a:tr h="1012952">
                <a:tc>
                  <a:txBody>
                    <a:bodyPr/>
                    <a:lstStyle/>
                    <a:p>
                      <a:pPr marL="4762" marR="0" lvl="0" indent="0" algn="l" rtl="0">
                        <a:lnSpc>
                          <a:spcPct val="116666"/>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Mokykloje paklausia mūsų nuomonės</a:t>
                      </a:r>
                      <a:r>
                        <a:rPr lang="lt-LT" sz="1800" baseline="0" dirty="0" smtClean="0">
                          <a:latin typeface="Times New Roman" panose="02020603050405020304" pitchFamily="18" charset="0"/>
                          <a:cs typeface="Times New Roman" panose="02020603050405020304" pitchFamily="18" charset="0"/>
                        </a:rPr>
                        <a:t> </a:t>
                      </a:r>
                      <a:r>
                        <a:rPr lang="lt-LT" sz="1800" dirty="0" smtClean="0">
                          <a:latin typeface="Times New Roman" panose="02020603050405020304" pitchFamily="18" charset="0"/>
                          <a:cs typeface="Times New Roman" panose="02020603050405020304" pitchFamily="18" charset="0"/>
                        </a:rPr>
                        <a:t>apie tai, ką mes </a:t>
                      </a:r>
                      <a:r>
                        <a:rPr lang="lt-LT" sz="1800" smtClean="0">
                          <a:latin typeface="Times New Roman" panose="02020603050405020304" pitchFamily="18" charset="0"/>
                          <a:cs typeface="Times New Roman" panose="02020603050405020304" pitchFamily="18" charset="0"/>
                        </a:rPr>
                        <a:t>norėtume pakeisti</a:t>
                      </a:r>
                      <a:r>
                        <a:rPr lang="lt-LT" sz="1800" baseline="0" smtClean="0">
                          <a:latin typeface="Times New Roman" panose="02020603050405020304" pitchFamily="18" charset="0"/>
                          <a:cs typeface="Times New Roman" panose="02020603050405020304" pitchFamily="18" charset="0"/>
                        </a:rPr>
                        <a:t> </a:t>
                      </a:r>
                      <a:r>
                        <a:rPr lang="lt-LT" sz="1800" smtClean="0">
                          <a:latin typeface="Times New Roman" panose="02020603050405020304" pitchFamily="18" charset="0"/>
                          <a:cs typeface="Times New Roman" panose="02020603050405020304" pitchFamily="18" charset="0"/>
                        </a:rPr>
                        <a:t>mokyklos </a:t>
                      </a:r>
                      <a:r>
                        <a:rPr lang="lt-LT" sz="1800" dirty="0" smtClean="0">
                          <a:latin typeface="Times New Roman" panose="02020603050405020304" pitchFamily="18" charset="0"/>
                          <a:cs typeface="Times New Roman" panose="02020603050405020304" pitchFamily="18" charset="0"/>
                        </a:rPr>
                        <a:t>veikloje.</a:t>
                      </a:r>
                    </a:p>
                  </a:txBody>
                  <a:tcPr marL="0" marR="0" marT="0" marB="0"/>
                </a:tc>
                <a:tc>
                  <a:txBody>
                    <a:bodyPr/>
                    <a:lstStyle/>
                    <a:p>
                      <a:pPr marL="0"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2</a:t>
                      </a:r>
                      <a:endParaRPr sz="1800" dirty="0">
                        <a:solidFill>
                          <a:schemeClr val="tx1"/>
                        </a:solidFill>
                        <a:latin typeface="Times New Roman" panose="02020603050405020304" pitchFamily="18" charset="0"/>
                        <a:cs typeface="Times New Roman" panose="02020603050405020304" pitchFamily="18" charset="0"/>
                      </a:endParaRPr>
                    </a:p>
                  </a:txBody>
                  <a:tcPr marL="0" marR="0" marT="1275" marB="0"/>
                </a:tc>
                <a:tc>
                  <a:txBody>
                    <a:bodyPr/>
                    <a:lstStyle/>
                    <a:p>
                      <a:pPr marL="0" marR="0" lvl="0" indent="0" algn="ctr" rtl="0">
                        <a:lnSpc>
                          <a:spcPct val="100000"/>
                        </a:lnSpc>
                        <a:spcBef>
                          <a:spcPts val="0"/>
                        </a:spcBef>
                        <a:spcAft>
                          <a:spcPts val="0"/>
                        </a:spcAft>
                        <a:buClr>
                          <a:schemeClr val="dk1"/>
                        </a:buClr>
                        <a:buSzPts val="1200"/>
                        <a:buFont typeface="Calibri"/>
                        <a:buNone/>
                      </a:pPr>
                      <a:r>
                        <a:rPr lang="lt-LT" sz="1800" dirty="0" smtClean="0">
                          <a:solidFill>
                            <a:schemeClr val="tx1"/>
                          </a:solidFill>
                          <a:latin typeface="Times New Roman" panose="02020603050405020304" pitchFamily="18" charset="0"/>
                          <a:cs typeface="Times New Roman" panose="02020603050405020304" pitchFamily="18" charset="0"/>
                        </a:rPr>
                        <a:t>39,6</a:t>
                      </a:r>
                      <a:endParaRPr sz="1800" dirty="0">
                        <a:solidFill>
                          <a:schemeClr val="tx1"/>
                        </a:solidFill>
                        <a:latin typeface="Times New Roman" panose="02020603050405020304" pitchFamily="18" charset="0"/>
                        <a:cs typeface="Times New Roman" panose="02020603050405020304" pitchFamily="18" charset="0"/>
                      </a:endParaRPr>
                    </a:p>
                  </a:txBody>
                  <a:tcPr marL="0" marR="0" marT="1275" marB="0"/>
                </a:tc>
                <a:tc>
                  <a:txBody>
                    <a:bodyPr/>
                    <a:lstStyle/>
                    <a:p>
                      <a:pPr marL="53975"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422</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Pažinimas ir </a:t>
                      </a:r>
                      <a:r>
                        <a:rPr lang="lt-LT" sz="1800" dirty="0" err="1" smtClean="0">
                          <a:latin typeface="Times New Roman" panose="02020603050405020304" pitchFamily="18" charset="0"/>
                          <a:cs typeface="Times New Roman" panose="02020603050405020304" pitchFamily="18" charset="0"/>
                        </a:rPr>
                        <a:t>sąveka</a:t>
                      </a:r>
                      <a:endParaRPr sz="1800" dirty="0">
                        <a:latin typeface="Times New Roman" panose="02020603050405020304" pitchFamily="18" charset="0"/>
                        <a:cs typeface="Times New Roman" panose="02020603050405020304" pitchFamily="18" charset="0"/>
                      </a:endParaRPr>
                    </a:p>
                  </a:txBody>
                  <a:tcPr marL="0" marR="0" marT="1275" marB="0"/>
                </a:tc>
                <a:extLst>
                  <a:ext uri="{0D108BD9-81ED-4DB2-BD59-A6C34878D82A}">
                    <a16:rowId xmlns:a16="http://schemas.microsoft.com/office/drawing/2014/main" val="1663244446"/>
                  </a:ext>
                </a:extLst>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240977" y="736923"/>
            <a:ext cx="2438724" cy="6014085"/>
            <a:chOff x="0" y="772668"/>
            <a:chExt cx="3052572"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2" cstate="print"/>
            <a:stretch>
              <a:fillRect/>
            </a:stretch>
          </p:blipFill>
          <p:spPr>
            <a:xfrm>
              <a:off x="484632" y="2516124"/>
              <a:ext cx="2567940" cy="2063046"/>
            </a:xfrm>
            <a:prstGeom prst="rect">
              <a:avLst/>
            </a:prstGeom>
          </p:spPr>
        </p:pic>
      </p:grpSp>
      <p:sp>
        <p:nvSpPr>
          <p:cNvPr id="5" name="object 5"/>
          <p:cNvSpPr txBox="1"/>
          <p:nvPr/>
        </p:nvSpPr>
        <p:spPr>
          <a:xfrm>
            <a:off x="1118267" y="3169002"/>
            <a:ext cx="1243965" cy="685800"/>
          </a:xfrm>
          <a:prstGeom prst="rect">
            <a:avLst/>
          </a:prstGeom>
        </p:spPr>
        <p:txBody>
          <a:bodyPr vert="horz" wrap="square" lIns="0" tIns="52069" rIns="0" bIns="0" rtlCol="0">
            <a:spAutoFit/>
          </a:bodyPr>
          <a:lstStyle/>
          <a:p>
            <a:pPr marL="12700" marR="5080" indent="51435">
              <a:lnSpc>
                <a:spcPts val="2460"/>
              </a:lnSpc>
              <a:spcBef>
                <a:spcPts val="409"/>
              </a:spcBef>
            </a:pPr>
            <a:r>
              <a:rPr sz="2250" spc="-10" dirty="0">
                <a:solidFill>
                  <a:srgbClr val="FFFFFF"/>
                </a:solidFill>
                <a:latin typeface="Calibri"/>
                <a:cs typeface="Calibri"/>
              </a:rPr>
              <a:t>Mokytojų </a:t>
            </a:r>
            <a:r>
              <a:rPr sz="2250" spc="-495" dirty="0">
                <a:solidFill>
                  <a:srgbClr val="FFFFFF"/>
                </a:solidFill>
                <a:latin typeface="Calibri"/>
                <a:cs typeface="Calibri"/>
              </a:rPr>
              <a:t> </a:t>
            </a:r>
            <a:r>
              <a:rPr sz="2250" spc="-40" dirty="0">
                <a:solidFill>
                  <a:srgbClr val="FFFFFF"/>
                </a:solidFill>
                <a:latin typeface="Calibri"/>
                <a:cs typeface="Calibri"/>
              </a:rPr>
              <a:t>v</a:t>
            </a:r>
            <a:r>
              <a:rPr sz="2250" spc="15" dirty="0">
                <a:solidFill>
                  <a:srgbClr val="FFFFFF"/>
                </a:solidFill>
                <a:latin typeface="Calibri"/>
                <a:cs typeface="Calibri"/>
              </a:rPr>
              <a:t>e</a:t>
            </a:r>
            <a:r>
              <a:rPr sz="2250" spc="-15" dirty="0">
                <a:solidFill>
                  <a:srgbClr val="FFFFFF"/>
                </a:solidFill>
                <a:latin typeface="Calibri"/>
                <a:cs typeface="Calibri"/>
              </a:rPr>
              <a:t>r</a:t>
            </a:r>
            <a:r>
              <a:rPr sz="2250" spc="-5" dirty="0">
                <a:solidFill>
                  <a:srgbClr val="FFFFFF"/>
                </a:solidFill>
                <a:latin typeface="Calibri"/>
                <a:cs typeface="Calibri"/>
              </a:rPr>
              <a:t>t</a:t>
            </a:r>
            <a:r>
              <a:rPr sz="2250" spc="-20" dirty="0">
                <a:solidFill>
                  <a:srgbClr val="FFFFFF"/>
                </a:solidFill>
                <a:latin typeface="Calibri"/>
                <a:cs typeface="Calibri"/>
              </a:rPr>
              <a:t>i</a:t>
            </a:r>
            <a:r>
              <a:rPr sz="2250" dirty="0">
                <a:solidFill>
                  <a:srgbClr val="FFFFFF"/>
                </a:solidFill>
                <a:latin typeface="Calibri"/>
                <a:cs typeface="Calibri"/>
              </a:rPr>
              <a:t>n</a:t>
            </a:r>
            <a:r>
              <a:rPr sz="2250" spc="-20" dirty="0">
                <a:solidFill>
                  <a:srgbClr val="FFFFFF"/>
                </a:solidFill>
                <a:latin typeface="Calibri"/>
                <a:cs typeface="Calibri"/>
              </a:rPr>
              <a:t>i</a:t>
            </a:r>
            <a:r>
              <a:rPr sz="2250" dirty="0">
                <a:solidFill>
                  <a:srgbClr val="FFFFFF"/>
                </a:solidFill>
                <a:latin typeface="Calibri"/>
                <a:cs typeface="Calibri"/>
              </a:rPr>
              <a:t>m</a:t>
            </a:r>
            <a:r>
              <a:rPr sz="2250" spc="-10" dirty="0">
                <a:solidFill>
                  <a:srgbClr val="FFFFFF"/>
                </a:solidFill>
                <a:latin typeface="Calibri"/>
                <a:cs typeface="Calibri"/>
              </a:rPr>
              <a:t>a</a:t>
            </a:r>
            <a:r>
              <a:rPr sz="2250" dirty="0">
                <a:solidFill>
                  <a:srgbClr val="FFFFFF"/>
                </a:solidFill>
                <a:latin typeface="Calibri"/>
                <a:cs typeface="Calibri"/>
              </a:rPr>
              <a:t>s</a:t>
            </a:r>
            <a:endParaRPr sz="2250" dirty="0">
              <a:latin typeface="Calibri"/>
              <a:cs typeface="Calibri"/>
            </a:endParaRPr>
          </a:p>
        </p:txBody>
      </p:sp>
      <p:sp>
        <p:nvSpPr>
          <p:cNvPr id="12" name="object 12"/>
          <p:cNvSpPr txBox="1">
            <a:spLocks noGrp="1"/>
          </p:cNvSpPr>
          <p:nvPr>
            <p:ph type="title"/>
          </p:nvPr>
        </p:nvSpPr>
        <p:spPr>
          <a:xfrm>
            <a:off x="3267005" y="423375"/>
            <a:ext cx="6818630" cy="511679"/>
          </a:xfrm>
          <a:prstGeom prst="rect">
            <a:avLst/>
          </a:prstGeom>
          <a:solidFill>
            <a:srgbClr val="92D050"/>
          </a:solidFill>
        </p:spPr>
        <p:txBody>
          <a:bodyPr vert="horz" wrap="square" lIns="0" tIns="19050" rIns="0" bIns="0" rtlCol="0">
            <a:spAutoFit/>
          </a:bodyPr>
          <a:lstStyle/>
          <a:p>
            <a:pPr algn="ctr">
              <a:lnSpc>
                <a:spcPct val="100000"/>
              </a:lnSpc>
              <a:spcBef>
                <a:spcPts val="150"/>
              </a:spcBef>
            </a:pPr>
            <a:r>
              <a:rPr lang="pl-PL" sz="3200" spc="-20" dirty="0" err="1" smtClean="0">
                <a:solidFill>
                  <a:schemeClr val="bg1"/>
                </a:solidFill>
              </a:rPr>
              <a:t>Auk</a:t>
            </a:r>
            <a:r>
              <a:rPr lang="lt-LT" sz="3200" spc="-20" dirty="0" err="1" smtClean="0">
                <a:solidFill>
                  <a:schemeClr val="bg1"/>
                </a:solidFill>
              </a:rPr>
              <a:t>ščiausios</a:t>
            </a:r>
            <a:r>
              <a:rPr lang="lt-LT" sz="3200" spc="-20" dirty="0" smtClean="0">
                <a:solidFill>
                  <a:schemeClr val="bg1"/>
                </a:solidFill>
              </a:rPr>
              <a:t> </a:t>
            </a:r>
            <a:r>
              <a:rPr sz="3200" spc="-20" dirty="0" err="1" smtClean="0">
                <a:solidFill>
                  <a:schemeClr val="bg1"/>
                </a:solidFill>
              </a:rPr>
              <a:t>vertės</a:t>
            </a:r>
            <a:endParaRPr sz="3200" dirty="0">
              <a:solidFill>
                <a:schemeClr val="bg1"/>
              </a:solidFill>
            </a:endParaRPr>
          </a:p>
        </p:txBody>
      </p:sp>
      <p:graphicFrame>
        <p:nvGraphicFramePr>
          <p:cNvPr id="7" name="Lentelė 6"/>
          <p:cNvGraphicFramePr>
            <a:graphicFrameLocks noGrp="1"/>
          </p:cNvGraphicFramePr>
          <p:nvPr>
            <p:extLst>
              <p:ext uri="{D42A27DB-BD31-4B8C-83A1-F6EECF244321}">
                <p14:modId xmlns:p14="http://schemas.microsoft.com/office/powerpoint/2010/main" val="1702539828"/>
              </p:ext>
            </p:extLst>
          </p:nvPr>
        </p:nvGraphicFramePr>
        <p:xfrm>
          <a:off x="2646681" y="1343025"/>
          <a:ext cx="7672618" cy="4433575"/>
        </p:xfrm>
        <a:graphic>
          <a:graphicData uri="http://schemas.openxmlformats.org/drawingml/2006/table">
            <a:tbl>
              <a:tblPr firstRow="1" bandRow="1">
                <a:tableStyleId>{00A15C55-8517-42AA-B614-E9B94910E393}</a:tableStyleId>
              </a:tblPr>
              <a:tblGrid>
                <a:gridCol w="3462019">
                  <a:extLst>
                    <a:ext uri="{9D8B030D-6E8A-4147-A177-3AD203B41FA5}">
                      <a16:colId xmlns:a16="http://schemas.microsoft.com/office/drawing/2014/main" val="2586308222"/>
                    </a:ext>
                  </a:extLst>
                </a:gridCol>
                <a:gridCol w="685800">
                  <a:extLst>
                    <a:ext uri="{9D8B030D-6E8A-4147-A177-3AD203B41FA5}">
                      <a16:colId xmlns:a16="http://schemas.microsoft.com/office/drawing/2014/main" val="20001"/>
                    </a:ext>
                  </a:extLst>
                </a:gridCol>
                <a:gridCol w="762000">
                  <a:extLst>
                    <a:ext uri="{9D8B030D-6E8A-4147-A177-3AD203B41FA5}">
                      <a16:colId xmlns:a16="http://schemas.microsoft.com/office/drawing/2014/main" val="474745168"/>
                    </a:ext>
                  </a:extLst>
                </a:gridCol>
                <a:gridCol w="609600">
                  <a:extLst>
                    <a:ext uri="{9D8B030D-6E8A-4147-A177-3AD203B41FA5}">
                      <a16:colId xmlns:a16="http://schemas.microsoft.com/office/drawing/2014/main" val="1147411877"/>
                    </a:ext>
                  </a:extLst>
                </a:gridCol>
                <a:gridCol w="2153199">
                  <a:extLst>
                    <a:ext uri="{9D8B030D-6E8A-4147-A177-3AD203B41FA5}">
                      <a16:colId xmlns:a16="http://schemas.microsoft.com/office/drawing/2014/main" val="3380499176"/>
                    </a:ext>
                  </a:extLst>
                </a:gridCol>
              </a:tblGrid>
              <a:tr h="737567">
                <a:tc>
                  <a:txBody>
                    <a:bodyPr/>
                    <a:lstStyle/>
                    <a:p>
                      <a:pPr algn="ctr"/>
                      <a:r>
                        <a:rPr lang="lt-LT" sz="2000" dirty="0" smtClean="0"/>
                        <a:t>Teiginys</a:t>
                      </a:r>
                      <a:endParaRPr lang="en-US" sz="2000" dirty="0"/>
                    </a:p>
                  </a:txBody>
                  <a:tcPr/>
                </a:tc>
                <a:tc>
                  <a:txBody>
                    <a:bodyPr/>
                    <a:lstStyle/>
                    <a:p>
                      <a:pPr algn="ctr"/>
                      <a:r>
                        <a:rPr lang="en-US" sz="2000" dirty="0" err="1" smtClean="0"/>
                        <a:t>Lygis</a:t>
                      </a:r>
                      <a:endParaRPr lang="en-US" sz="2000" dirty="0"/>
                    </a:p>
                  </a:txBody>
                  <a:tcPr/>
                </a:tc>
                <a:tc>
                  <a:txBody>
                    <a:bodyPr/>
                    <a:lstStyle/>
                    <a:p>
                      <a:pPr algn="ctr"/>
                      <a:r>
                        <a:rPr lang="lt-LT" sz="2000" dirty="0" smtClean="0"/>
                        <a:t> </a:t>
                      </a:r>
                    </a:p>
                    <a:p>
                      <a:pPr algn="ctr"/>
                      <a:r>
                        <a:rPr lang="pl-PL" sz="2000" dirty="0" smtClean="0"/>
                        <a:t>%</a:t>
                      </a:r>
                      <a:endParaRPr lang="en-US" sz="20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577226">
                <a:tc>
                  <a:txBody>
                    <a:bodyPr/>
                    <a:lstStyle/>
                    <a:p>
                      <a:r>
                        <a:rPr lang="lt-LT" dirty="0" smtClean="0">
                          <a:latin typeface="Times New Roman" pitchFamily="18" charset="0"/>
                          <a:cs typeface="Times New Roman" pitchFamily="18" charset="0"/>
                        </a:rPr>
                        <a:t>Aš gerbiu kiekvieną mokinį </a:t>
                      </a:r>
                    </a:p>
                  </a:txBody>
                  <a:tcPr/>
                </a:tc>
                <a:tc>
                  <a:txBody>
                    <a:bodyPr/>
                    <a:lstStyle/>
                    <a:p>
                      <a:pPr algn="ctr"/>
                      <a:r>
                        <a:rPr lang="en-US" dirty="0" smtClean="0">
                          <a:latin typeface="Times New Roman" pitchFamily="18" charset="0"/>
                          <a:cs typeface="Times New Roman" pitchFamily="18" charset="0"/>
                        </a:rPr>
                        <a:t>3</a:t>
                      </a:r>
                      <a:endParaRPr lang="lt-LT" dirty="0">
                        <a:latin typeface="Times New Roman" pitchFamily="18" charset="0"/>
                        <a:cs typeface="Times New Roman" pitchFamily="18" charset="0"/>
                      </a:endParaRPr>
                    </a:p>
                  </a:txBody>
                  <a:tcPr/>
                </a:tc>
                <a:tc>
                  <a:txBody>
                    <a:bodyPr/>
                    <a:lstStyle/>
                    <a:p>
                      <a:pPr algn="ctr"/>
                      <a:r>
                        <a:rPr lang="en-US" dirty="0" smtClean="0">
                          <a:latin typeface="Times New Roman" pitchFamily="18" charset="0"/>
                          <a:cs typeface="Times New Roman" pitchFamily="18" charset="0"/>
                        </a:rPr>
                        <a:t>85,7</a:t>
                      </a:r>
                      <a:endParaRPr lang="lt-LT" dirty="0">
                        <a:latin typeface="Times New Roman" pitchFamily="18" charset="0"/>
                        <a:cs typeface="Times New Roman" pitchFamily="18" charset="0"/>
                      </a:endParaRPr>
                    </a:p>
                  </a:txBody>
                  <a:tcPr/>
                </a:tc>
                <a:tc>
                  <a:txBody>
                    <a:bodyPr/>
                    <a:lstStyle/>
                    <a:p>
                      <a:pPr algn="ctr"/>
                      <a:r>
                        <a:rPr lang="en-US" dirty="0" smtClean="0">
                          <a:latin typeface="Times New Roman" pitchFamily="18" charset="0"/>
                          <a:cs typeface="Times New Roman" pitchFamily="18" charset="0"/>
                        </a:rPr>
                        <a:t>111</a:t>
                      </a:r>
                      <a:endParaRPr lang="lt-LT" dirty="0">
                        <a:latin typeface="Times New Roman" pitchFamily="18" charset="0"/>
                        <a:cs typeface="Times New Roman" pitchFamily="18" charset="0"/>
                      </a:endParaRPr>
                    </a:p>
                  </a:txBody>
                  <a:tcPr/>
                </a:tc>
                <a:tc>
                  <a:txBody>
                    <a:bodyPr/>
                    <a:lstStyle/>
                    <a:p>
                      <a:pPr algn="ctr"/>
                      <a:r>
                        <a:rPr lang="en-US" dirty="0" err="1" smtClean="0">
                          <a:latin typeface="Times New Roman" pitchFamily="18" charset="0"/>
                          <a:cs typeface="Times New Roman" pitchFamily="18" charset="0"/>
                        </a:rPr>
                        <a:t>Savivoka</a:t>
                      </a:r>
                      <a:r>
                        <a:rPr lang="en-US"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savivert</a:t>
                      </a:r>
                      <a:r>
                        <a:rPr lang="lt-LT" baseline="0" dirty="0" smtClean="0">
                          <a:latin typeface="Times New Roman" pitchFamily="18" charset="0"/>
                          <a:cs typeface="Times New Roman" pitchFamily="18" charset="0"/>
                        </a:rPr>
                        <a:t>ė</a:t>
                      </a:r>
                      <a:endParaRPr lang="lt-LT" dirty="0">
                        <a:latin typeface="Times New Roman" pitchFamily="18" charset="0"/>
                        <a:cs typeface="Times New Roman" pitchFamily="18" charset="0"/>
                      </a:endParaRPr>
                    </a:p>
                  </a:txBody>
                  <a:tcPr/>
                </a:tc>
                <a:extLst>
                  <a:ext uri="{0D108BD9-81ED-4DB2-BD59-A6C34878D82A}">
                    <a16:rowId xmlns:a16="http://schemas.microsoft.com/office/drawing/2014/main" val="225812073"/>
                  </a:ext>
                </a:extLst>
              </a:tr>
              <a:tr h="577226">
                <a:tc>
                  <a:txBody>
                    <a:bodyPr/>
                    <a:lstStyle/>
                    <a:p>
                      <a:pPr marL="7620" indent="0" algn="just">
                        <a:lnSpc>
                          <a:spcPct val="100000"/>
                        </a:lnSpc>
                        <a:spcBef>
                          <a:spcPts val="25"/>
                        </a:spcBef>
                        <a:buFont typeface="+mj-lt"/>
                        <a:buNone/>
                        <a:tabLst>
                          <a:tab pos="367665" algn="l"/>
                        </a:tabLst>
                      </a:pPr>
                      <a:r>
                        <a:rPr lang="lt-LT" sz="1800" dirty="0" smtClean="0">
                          <a:latin typeface="Times New Roman" pitchFamily="18" charset="0"/>
                          <a:cs typeface="Times New Roman" pitchFamily="18" charset="0"/>
                        </a:rPr>
                        <a:t>Planuodamas pamokas aš atsižvelgiu į</a:t>
                      </a:r>
                      <a:r>
                        <a:rPr lang="en-US" sz="1800" baseline="0" dirty="0" smtClean="0">
                          <a:latin typeface="Times New Roman" pitchFamily="18" charset="0"/>
                          <a:cs typeface="Times New Roman" pitchFamily="18" charset="0"/>
                        </a:rPr>
                        <a:t> </a:t>
                      </a:r>
                      <a:r>
                        <a:rPr lang="lt-LT" sz="1800" dirty="0" smtClean="0">
                          <a:latin typeface="Times New Roman" pitchFamily="18" charset="0"/>
                          <a:cs typeface="Times New Roman" pitchFamily="18" charset="0"/>
                        </a:rPr>
                        <a:t>mokinių ugdymosi poreikius</a:t>
                      </a:r>
                    </a:p>
                  </a:txBody>
                  <a:tcPr marL="0" marR="0" marT="3175" marB="0"/>
                </a:tc>
                <a:tc>
                  <a:txBody>
                    <a:bodyPr/>
                    <a:lstStyle/>
                    <a:p>
                      <a:pPr marL="294640" algn="ctr">
                        <a:lnSpc>
                          <a:spcPct val="100000"/>
                        </a:lnSpc>
                        <a:spcBef>
                          <a:spcPts val="25"/>
                        </a:spcBef>
                      </a:pPr>
                      <a:r>
                        <a:rPr lang="en-US" sz="1800" dirty="0" smtClean="0">
                          <a:latin typeface="Times New Roman" pitchFamily="18" charset="0"/>
                          <a:cs typeface="Times New Roman" pitchFamily="18" charset="0"/>
                        </a:rPr>
                        <a:t>3</a:t>
                      </a:r>
                      <a:endParaRPr sz="1800" dirty="0">
                        <a:latin typeface="Times New Roman" pitchFamily="18" charset="0"/>
                        <a:cs typeface="Times New Roman"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itchFamily="18" charset="0"/>
                          <a:cs typeface="Times New Roman" pitchFamily="18" charset="0"/>
                        </a:rPr>
                        <a:t>85,7</a:t>
                      </a:r>
                      <a:endParaRPr sz="1800" dirty="0">
                        <a:latin typeface="Times New Roman" pitchFamily="18" charset="0"/>
                        <a:cs typeface="Times New Roman" pitchFamily="18" charset="0"/>
                      </a:endParaRPr>
                    </a:p>
                  </a:txBody>
                  <a:tcPr marL="0" marR="0" marT="3175" marB="0"/>
                </a:tc>
                <a:tc>
                  <a:txBody>
                    <a:bodyPr/>
                    <a:lstStyle/>
                    <a:p>
                      <a:pPr algn="ctr"/>
                      <a:r>
                        <a:rPr lang="lt-LT" sz="1800" dirty="0" smtClean="0">
                          <a:solidFill>
                            <a:schemeClr val="tx1"/>
                          </a:solidFill>
                          <a:latin typeface="Times New Roman" pitchFamily="18" charset="0"/>
                          <a:cs typeface="Times New Roman" pitchFamily="18" charset="0"/>
                        </a:rPr>
                        <a:t>212</a:t>
                      </a:r>
                      <a:endParaRPr lang="en-US" sz="1800" dirty="0">
                        <a:solidFill>
                          <a:schemeClr val="tx1"/>
                        </a:solidFill>
                        <a:latin typeface="Times New Roman" pitchFamily="18" charset="0"/>
                        <a:cs typeface="Times New Roman" pitchFamily="18" charset="0"/>
                      </a:endParaRPr>
                    </a:p>
                  </a:txBody>
                  <a:tcPr marL="0" marR="0" marT="1270" marB="0"/>
                </a:tc>
                <a:tc>
                  <a:txBody>
                    <a:bodyPr/>
                    <a:lstStyle/>
                    <a:p>
                      <a:pPr marL="91440" marR="0" indent="0" algn="ctr" defTabSz="914400" eaLnBrk="1" fontAlgn="auto" latinLnBrk="0" hangingPunct="1">
                        <a:lnSpc>
                          <a:spcPct val="100000"/>
                        </a:lnSpc>
                        <a:spcBef>
                          <a:spcPts val="10"/>
                        </a:spcBef>
                        <a:spcAft>
                          <a:spcPts val="0"/>
                        </a:spcAft>
                        <a:buClrTx/>
                        <a:buSzTx/>
                        <a:buFontTx/>
                        <a:buNone/>
                        <a:tabLst/>
                        <a:defRPr/>
                      </a:pPr>
                      <a:r>
                        <a:rPr lang="lt-LT" sz="1800" noProof="0" dirty="0" smtClean="0">
                          <a:solidFill>
                            <a:schemeClr val="tx1"/>
                          </a:solidFill>
                          <a:latin typeface="Times New Roman" pitchFamily="18" charset="0"/>
                          <a:cs typeface="Times New Roman" pitchFamily="18" charset="0"/>
                        </a:rPr>
                        <a:t>Tvarkaraščių</a:t>
                      </a:r>
                      <a:r>
                        <a:rPr lang="lt-LT" sz="1800" baseline="0" noProof="0" dirty="0" smtClean="0">
                          <a:solidFill>
                            <a:schemeClr val="tx1"/>
                          </a:solidFill>
                          <a:latin typeface="Times New Roman" pitchFamily="18" charset="0"/>
                          <a:cs typeface="Times New Roman" pitchFamily="18" charset="0"/>
                        </a:rPr>
                        <a:t> patogumas mokiniams</a:t>
                      </a:r>
                      <a:endParaRPr lang="lt-LT" sz="1800" noProof="0" dirty="0" smtClean="0">
                        <a:solidFill>
                          <a:schemeClr val="tx1"/>
                        </a:solidFill>
                        <a:latin typeface="Times New Roman" pitchFamily="18" charset="0"/>
                        <a:cs typeface="Times New Roman" pitchFamily="18" charset="0"/>
                      </a:endParaRPr>
                    </a:p>
                  </a:txBody>
                  <a:tcPr marL="0" marR="0" marT="1270" marB="0"/>
                </a:tc>
                <a:extLst>
                  <a:ext uri="{0D108BD9-81ED-4DB2-BD59-A6C34878D82A}">
                    <a16:rowId xmlns:a16="http://schemas.microsoft.com/office/drawing/2014/main" val="1431936985"/>
                  </a:ext>
                </a:extLst>
              </a:tr>
              <a:tr h="675302">
                <a:tc>
                  <a:txBody>
                    <a:bodyPr/>
                    <a:lstStyle/>
                    <a:p>
                      <a:pPr marL="7620" indent="0" algn="just">
                        <a:lnSpc>
                          <a:spcPct val="100000"/>
                        </a:lnSpc>
                        <a:spcBef>
                          <a:spcPts val="25"/>
                        </a:spcBef>
                        <a:buFont typeface="+mj-lt"/>
                        <a:buNone/>
                        <a:tabLst>
                          <a:tab pos="367665" algn="l"/>
                        </a:tabLst>
                      </a:pPr>
                      <a:r>
                        <a:rPr lang="lt-LT" sz="1800" dirty="0" smtClean="0">
                          <a:latin typeface="Times New Roman" pitchFamily="18" charset="0"/>
                          <a:cs typeface="Times New Roman" pitchFamily="18" charset="0"/>
                        </a:rPr>
                        <a:t>Skatinu mokinius tobulėti. </a:t>
                      </a:r>
                      <a:endParaRPr sz="1800" dirty="0">
                        <a:latin typeface="Times New Roman" pitchFamily="18" charset="0"/>
                        <a:cs typeface="Times New Roman" pitchFamily="18" charset="0"/>
                      </a:endParaRPr>
                    </a:p>
                  </a:txBody>
                  <a:tcPr marL="0" marR="0" marT="3175" marB="0"/>
                </a:tc>
                <a:tc>
                  <a:txBody>
                    <a:bodyPr/>
                    <a:lstStyle/>
                    <a:p>
                      <a:pPr marL="294640" algn="ctr">
                        <a:lnSpc>
                          <a:spcPct val="100000"/>
                        </a:lnSpc>
                        <a:spcBef>
                          <a:spcPts val="25"/>
                        </a:spcBef>
                      </a:pPr>
                      <a:r>
                        <a:rPr lang="en-US" sz="1800" dirty="0" smtClean="0">
                          <a:latin typeface="Times New Roman" pitchFamily="18" charset="0"/>
                          <a:cs typeface="Times New Roman" pitchFamily="18" charset="0"/>
                        </a:rPr>
                        <a:t>3</a:t>
                      </a:r>
                      <a:endParaRPr sz="1800" dirty="0">
                        <a:latin typeface="Times New Roman" pitchFamily="18" charset="0"/>
                        <a:cs typeface="Times New Roman"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itchFamily="18" charset="0"/>
                          <a:cs typeface="Times New Roman" pitchFamily="18" charset="0"/>
                        </a:rPr>
                        <a:t>78,6</a:t>
                      </a:r>
                      <a:endParaRPr sz="1800" dirty="0">
                        <a:latin typeface="Times New Roman" pitchFamily="18" charset="0"/>
                        <a:cs typeface="Times New Roman" pitchFamily="18" charset="0"/>
                      </a:endParaRPr>
                    </a:p>
                  </a:txBody>
                  <a:tcPr marL="0" marR="0" marT="3175" marB="0"/>
                </a:tc>
                <a:tc>
                  <a:txBody>
                    <a:bodyPr/>
                    <a:lstStyle/>
                    <a:p>
                      <a:pPr marL="52705" algn="ctr">
                        <a:lnSpc>
                          <a:spcPct val="100000"/>
                        </a:lnSpc>
                        <a:spcBef>
                          <a:spcPts val="25"/>
                        </a:spcBef>
                      </a:pPr>
                      <a:endParaRPr lang="lt-LT" sz="1800" noProof="0" dirty="0">
                        <a:latin typeface="Times New Roman" pitchFamily="18" charset="0"/>
                        <a:cs typeface="Times New Roman" pitchFamily="18" charset="0"/>
                      </a:endParaRPr>
                    </a:p>
                  </a:txBody>
                  <a:tcPr marL="0" marR="0" marT="3175" marB="0"/>
                </a:tc>
                <a:tc>
                  <a:txBody>
                    <a:bodyPr/>
                    <a:lstStyle/>
                    <a:p>
                      <a:pPr marL="91440" marR="0" indent="0" algn="ctr" defTabSz="914400" eaLnBrk="1" fontAlgn="auto" latinLnBrk="0" hangingPunct="1">
                        <a:lnSpc>
                          <a:spcPct val="100000"/>
                        </a:lnSpc>
                        <a:spcBef>
                          <a:spcPts val="25"/>
                        </a:spcBef>
                        <a:spcAft>
                          <a:spcPts val="0"/>
                        </a:spcAft>
                        <a:buClrTx/>
                        <a:buSzTx/>
                        <a:buFontTx/>
                        <a:buNone/>
                        <a:tabLst/>
                        <a:defRPr/>
                      </a:pPr>
                      <a:endParaRPr lang="lt-LT" sz="1800" noProof="0" dirty="0" smtClean="0">
                        <a:latin typeface="Times New Roman" pitchFamily="18" charset="0"/>
                        <a:cs typeface="Times New Roman" pitchFamily="18" charset="0"/>
                      </a:endParaRPr>
                    </a:p>
                  </a:txBody>
                  <a:tcPr marL="0" marR="0" marT="3175" marB="0"/>
                </a:tc>
                <a:extLst>
                  <a:ext uri="{0D108BD9-81ED-4DB2-BD59-A6C34878D82A}">
                    <a16:rowId xmlns:a16="http://schemas.microsoft.com/office/drawing/2014/main" val="2435124609"/>
                  </a:ext>
                </a:extLst>
              </a:tr>
              <a:tr h="580567">
                <a:tc>
                  <a:txBody>
                    <a:bodyPr/>
                    <a:lstStyle/>
                    <a:p>
                      <a:r>
                        <a:rPr lang="lt-LT" dirty="0" smtClean="0">
                          <a:latin typeface="Times New Roman" pitchFamily="18" charset="0"/>
                          <a:cs typeface="Times New Roman" pitchFamily="18" charset="0"/>
                        </a:rPr>
                        <a:t>Aš taikau įvairias priemones mokinių</a:t>
                      </a:r>
                      <a:r>
                        <a:rPr lang="en-US" baseline="0" dirty="0" smtClean="0">
                          <a:latin typeface="Times New Roman" pitchFamily="18" charset="0"/>
                          <a:cs typeface="Times New Roman" pitchFamily="18" charset="0"/>
                        </a:rPr>
                        <a:t> </a:t>
                      </a:r>
                      <a:r>
                        <a:rPr lang="lt-LT" dirty="0" smtClean="0">
                          <a:latin typeface="Times New Roman" pitchFamily="18" charset="0"/>
                          <a:cs typeface="Times New Roman" pitchFamily="18" charset="0"/>
                        </a:rPr>
                        <a:t>ugdymui</a:t>
                      </a:r>
                      <a:endParaRPr lang="lt-LT" dirty="0">
                        <a:latin typeface="Times New Roman" pitchFamily="18" charset="0"/>
                        <a:cs typeface="Times New Roman" pitchFamily="18" charset="0"/>
                      </a:endParaRPr>
                    </a:p>
                  </a:txBody>
                  <a:tcPr marL="0" marR="0" marT="1270" marB="0"/>
                </a:tc>
                <a:tc>
                  <a:txBody>
                    <a:bodyPr/>
                    <a:lstStyle/>
                    <a:p>
                      <a:pPr algn="ctr"/>
                      <a:r>
                        <a:rPr lang="en-US" dirty="0" smtClean="0">
                          <a:latin typeface="Times New Roman" pitchFamily="18" charset="0"/>
                          <a:cs typeface="Times New Roman" pitchFamily="18" charset="0"/>
                        </a:rPr>
                        <a:t>3</a:t>
                      </a:r>
                      <a:endParaRPr lang="lt-LT" dirty="0">
                        <a:latin typeface="Times New Roman" pitchFamily="18" charset="0"/>
                        <a:cs typeface="Times New Roman" pitchFamily="18" charset="0"/>
                      </a:endParaRPr>
                    </a:p>
                  </a:txBody>
                  <a:tcPr marL="0" marR="0" marT="1270" marB="0"/>
                </a:tc>
                <a:tc>
                  <a:txBody>
                    <a:bodyPr/>
                    <a:lstStyle/>
                    <a:p>
                      <a:pPr algn="ctr"/>
                      <a:r>
                        <a:rPr lang="lt-LT" dirty="0" smtClean="0">
                          <a:latin typeface="Times New Roman" pitchFamily="18" charset="0"/>
                          <a:cs typeface="Times New Roman" pitchFamily="18" charset="0"/>
                        </a:rPr>
                        <a:t>67,9</a:t>
                      </a:r>
                      <a:endParaRPr lang="lt-LT" dirty="0">
                        <a:latin typeface="Times New Roman" pitchFamily="18" charset="0"/>
                        <a:cs typeface="Times New Roman" pitchFamily="18" charset="0"/>
                      </a:endParaRPr>
                    </a:p>
                  </a:txBody>
                  <a:tcPr marL="0" marR="0" marT="1270" marB="0"/>
                </a:tc>
                <a:tc>
                  <a:txBody>
                    <a:bodyPr/>
                    <a:lstStyle/>
                    <a:p>
                      <a:pPr algn="ctr"/>
                      <a:r>
                        <a:rPr lang="lt-LT" dirty="0" smtClean="0">
                          <a:latin typeface="Times New Roman" pitchFamily="18" charset="0"/>
                          <a:cs typeface="Times New Roman" pitchFamily="18" charset="0"/>
                        </a:rPr>
                        <a:t>331</a:t>
                      </a:r>
                      <a:endParaRPr lang="lt-LT" dirty="0">
                        <a:latin typeface="Times New Roman" pitchFamily="18" charset="0"/>
                        <a:cs typeface="Times New Roman" pitchFamily="18" charset="0"/>
                      </a:endParaRPr>
                    </a:p>
                  </a:txBody>
                  <a:tcPr marL="0" marR="0" marT="0" marB="0"/>
                </a:tc>
                <a:tc>
                  <a:txBody>
                    <a:bodyPr/>
                    <a:lstStyle/>
                    <a:p>
                      <a:pPr algn="ctr"/>
                      <a:r>
                        <a:rPr lang="lt-LT" dirty="0" smtClean="0">
                          <a:latin typeface="Times New Roman" pitchFamily="18" charset="0"/>
                          <a:cs typeface="Times New Roman" pitchFamily="18" charset="0"/>
                        </a:rPr>
                        <a:t>Įvairovė</a:t>
                      </a:r>
                      <a:endParaRPr lang="lt-LT" dirty="0">
                        <a:latin typeface="Times New Roman" pitchFamily="18" charset="0"/>
                        <a:cs typeface="Times New Roman" pitchFamily="18" charset="0"/>
                      </a:endParaRPr>
                    </a:p>
                  </a:txBody>
                  <a:tcPr marL="0" marR="0" marT="0" marB="0"/>
                </a:tc>
                <a:extLst>
                  <a:ext uri="{0D108BD9-81ED-4DB2-BD59-A6C34878D82A}">
                    <a16:rowId xmlns:a16="http://schemas.microsoft.com/office/drawing/2014/main" val="3220926273"/>
                  </a:ext>
                </a:extLst>
              </a:tr>
              <a:tr h="1012952">
                <a:tc>
                  <a:txBody>
                    <a:bodyPr/>
                    <a:lstStyle/>
                    <a:p>
                      <a:pPr marL="7620" indent="0" algn="just">
                        <a:lnSpc>
                          <a:spcPct val="100000"/>
                        </a:lnSpc>
                        <a:spcBef>
                          <a:spcPts val="25"/>
                        </a:spcBef>
                        <a:buFont typeface="+mj-lt"/>
                        <a:buNone/>
                        <a:tabLst>
                          <a:tab pos="367665" algn="l"/>
                        </a:tabLst>
                      </a:pPr>
                      <a:r>
                        <a:rPr lang="lt-LT" sz="1800" smtClean="0">
                          <a:latin typeface="Times New Roman" pitchFamily="18" charset="0"/>
                          <a:cs typeface="Times New Roman" pitchFamily="18" charset="0"/>
                        </a:rPr>
                        <a:t>Aš siekiu kuo geriau atlikti </a:t>
                      </a:r>
                      <a:r>
                        <a:rPr lang="lt-LT" sz="1800" dirty="0" smtClean="0">
                          <a:latin typeface="Times New Roman" pitchFamily="18" charset="0"/>
                          <a:cs typeface="Times New Roman" pitchFamily="18" charset="0"/>
                        </a:rPr>
                        <a:t>savo darbą</a:t>
                      </a:r>
                      <a:endParaRPr sz="1800" dirty="0">
                        <a:latin typeface="Times New Roman" pitchFamily="18" charset="0"/>
                        <a:cs typeface="Times New Roman" pitchFamily="18" charset="0"/>
                      </a:endParaRPr>
                    </a:p>
                  </a:txBody>
                  <a:tcPr marL="0" marR="0" marT="3175" marB="0"/>
                </a:tc>
                <a:tc>
                  <a:txBody>
                    <a:bodyPr/>
                    <a:lstStyle/>
                    <a:p>
                      <a:pPr marL="294640" algn="ctr">
                        <a:lnSpc>
                          <a:spcPct val="100000"/>
                        </a:lnSpc>
                        <a:spcBef>
                          <a:spcPts val="25"/>
                        </a:spcBef>
                      </a:pPr>
                      <a:r>
                        <a:rPr lang="en-US" sz="1800" dirty="0" smtClean="0">
                          <a:latin typeface="Times New Roman" pitchFamily="18" charset="0"/>
                          <a:cs typeface="Times New Roman" pitchFamily="18" charset="0"/>
                        </a:rPr>
                        <a:t>3</a:t>
                      </a:r>
                      <a:endParaRPr sz="1800" dirty="0">
                        <a:latin typeface="Times New Roman" pitchFamily="18" charset="0"/>
                        <a:cs typeface="Times New Roman"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itchFamily="18" charset="0"/>
                          <a:cs typeface="Times New Roman" pitchFamily="18" charset="0"/>
                        </a:rPr>
                        <a:t>89,3</a:t>
                      </a:r>
                      <a:endParaRPr sz="1800" dirty="0">
                        <a:latin typeface="Times New Roman" pitchFamily="18" charset="0"/>
                        <a:cs typeface="Times New Roman" pitchFamily="18" charset="0"/>
                      </a:endParaRPr>
                    </a:p>
                  </a:txBody>
                  <a:tcPr marL="0" marR="0" marT="3175" marB="0"/>
                </a:tc>
                <a:tc>
                  <a:txBody>
                    <a:bodyPr/>
                    <a:lstStyle/>
                    <a:p>
                      <a:pPr algn="ctr"/>
                      <a:r>
                        <a:rPr lang="lt-LT" sz="1800" dirty="0" smtClean="0">
                          <a:solidFill>
                            <a:schemeClr val="tx1"/>
                          </a:solidFill>
                          <a:latin typeface="Times New Roman" pitchFamily="18" charset="0"/>
                          <a:cs typeface="Times New Roman" pitchFamily="18" charset="0"/>
                        </a:rPr>
                        <a:t>431</a:t>
                      </a:r>
                      <a:endParaRPr lang="en-US" sz="1800" dirty="0">
                        <a:solidFill>
                          <a:schemeClr val="tx1"/>
                        </a:solidFill>
                        <a:latin typeface="Times New Roman" pitchFamily="18" charset="0"/>
                        <a:cs typeface="Times New Roman" pitchFamily="18" charset="0"/>
                      </a:endParaRPr>
                    </a:p>
                  </a:txBody>
                  <a:tcPr marL="0" marR="0" marT="1270" marB="0"/>
                </a:tc>
                <a:tc>
                  <a:txBody>
                    <a:bodyPr/>
                    <a:lstStyle/>
                    <a:p>
                      <a:pPr marL="91440" marR="500380" algn="ctr">
                        <a:lnSpc>
                          <a:spcPts val="1480"/>
                        </a:lnSpc>
                      </a:pPr>
                      <a:r>
                        <a:rPr lang="lt-LT" sz="1800" dirty="0" smtClean="0">
                          <a:solidFill>
                            <a:schemeClr val="tx1"/>
                          </a:solidFill>
                          <a:latin typeface="Times New Roman" pitchFamily="18" charset="0"/>
                          <a:cs typeface="Times New Roman" pitchFamily="18" charset="0"/>
                        </a:rPr>
                        <a:t>Pozityvus profesionalumas</a:t>
                      </a:r>
                      <a:endParaRPr sz="1800" dirty="0">
                        <a:solidFill>
                          <a:schemeClr val="tx1"/>
                        </a:solidFill>
                        <a:latin typeface="Times New Roman" pitchFamily="18" charset="0"/>
                        <a:cs typeface="Times New Roman" pitchFamily="18" charset="0"/>
                      </a:endParaRPr>
                    </a:p>
                  </a:txBody>
                  <a:tcPr marL="0" marR="0" marT="0" marB="0"/>
                </a:tc>
                <a:extLst>
                  <a:ext uri="{0D108BD9-81ED-4DB2-BD59-A6C34878D82A}">
                    <a16:rowId xmlns:a16="http://schemas.microsoft.com/office/drawing/2014/main" val="1663244446"/>
                  </a:ext>
                </a:extLst>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65100" y="767403"/>
            <a:ext cx="2224029" cy="6014085"/>
            <a:chOff x="0" y="772668"/>
            <a:chExt cx="3052572"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a:p>
          </p:txBody>
        </p:sp>
        <p:pic>
          <p:nvPicPr>
            <p:cNvPr id="4" name="object 4"/>
            <p:cNvPicPr/>
            <p:nvPr/>
          </p:nvPicPr>
          <p:blipFill>
            <a:blip r:embed="rId2" cstate="print"/>
            <a:stretch>
              <a:fillRect/>
            </a:stretch>
          </p:blipFill>
          <p:spPr>
            <a:xfrm>
              <a:off x="484632" y="2516124"/>
              <a:ext cx="2567940" cy="1956366"/>
            </a:xfrm>
            <a:prstGeom prst="rect">
              <a:avLst/>
            </a:prstGeom>
          </p:spPr>
        </p:pic>
      </p:grpSp>
      <p:sp>
        <p:nvSpPr>
          <p:cNvPr id="5" name="object 5"/>
          <p:cNvSpPr txBox="1"/>
          <p:nvPr/>
        </p:nvSpPr>
        <p:spPr>
          <a:xfrm>
            <a:off x="894835" y="3146523"/>
            <a:ext cx="1140460"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Mokytojų</a:t>
            </a:r>
            <a:endParaRPr sz="2250" dirty="0">
              <a:latin typeface="Calibri"/>
              <a:cs typeface="Calibri"/>
            </a:endParaRPr>
          </a:p>
        </p:txBody>
      </p:sp>
      <p:sp>
        <p:nvSpPr>
          <p:cNvPr id="6" name="object 6"/>
          <p:cNvSpPr txBox="1"/>
          <p:nvPr/>
        </p:nvSpPr>
        <p:spPr>
          <a:xfrm>
            <a:off x="887970" y="3620184"/>
            <a:ext cx="1243965" cy="373380"/>
          </a:xfrm>
          <a:prstGeom prst="rect">
            <a:avLst/>
          </a:prstGeom>
        </p:spPr>
        <p:txBody>
          <a:bodyPr vert="horz" wrap="square" lIns="0" tIns="16510" rIns="0" bIns="0" rtlCol="0">
            <a:spAutoFit/>
          </a:bodyPr>
          <a:lstStyle/>
          <a:p>
            <a:pPr marL="12700">
              <a:lnSpc>
                <a:spcPct val="100000"/>
              </a:lnSpc>
              <a:spcBef>
                <a:spcPts val="130"/>
              </a:spcBef>
            </a:pPr>
            <a:r>
              <a:rPr sz="2250" spc="-10" dirty="0">
                <a:solidFill>
                  <a:srgbClr val="FFFFFF"/>
                </a:solidFill>
                <a:latin typeface="Calibri"/>
                <a:cs typeface="Calibri"/>
              </a:rPr>
              <a:t>vertinimas</a:t>
            </a:r>
            <a:endParaRPr sz="2250" dirty="0">
              <a:latin typeface="Calibri"/>
              <a:cs typeface="Calibri"/>
            </a:endParaRPr>
          </a:p>
        </p:txBody>
      </p:sp>
      <p:sp>
        <p:nvSpPr>
          <p:cNvPr id="20" name="object 22"/>
          <p:cNvSpPr txBox="1">
            <a:spLocks/>
          </p:cNvSpPr>
          <p:nvPr/>
        </p:nvSpPr>
        <p:spPr>
          <a:xfrm>
            <a:off x="3441700" y="767403"/>
            <a:ext cx="6303645" cy="450123"/>
          </a:xfrm>
          <a:prstGeom prst="rect">
            <a:avLst/>
          </a:prstGeom>
          <a:solidFill>
            <a:schemeClr val="tx1">
              <a:lumMod val="50000"/>
              <a:lumOff val="50000"/>
            </a:schemeClr>
          </a:solidFill>
        </p:spPr>
        <p:txBody>
          <a:bodyPr vert="horz" wrap="square" lIns="0" tIns="19050" rIns="0" bIns="0" rtlCol="0">
            <a:spAutoFit/>
          </a:bodyPr>
          <a:lstStyle>
            <a:lvl1pPr>
              <a:defRPr sz="2250" b="0" i="0">
                <a:solidFill>
                  <a:schemeClr val="bg1"/>
                </a:solidFill>
                <a:latin typeface="Calibri"/>
                <a:ea typeface="+mj-ea"/>
                <a:cs typeface="Calibri"/>
              </a:defRPr>
            </a:lvl1pPr>
          </a:lstStyle>
          <a:p>
            <a:pPr algn="ctr">
              <a:spcBef>
                <a:spcPts val="150"/>
              </a:spcBef>
            </a:pPr>
            <a:r>
              <a:rPr lang="lt-LT" sz="2450" kern="0" spc="-55" dirty="0" smtClean="0"/>
              <a:t> </a:t>
            </a:r>
            <a:r>
              <a:rPr lang="lt-LT" sz="2800" kern="0" spc="-15" dirty="0" smtClean="0"/>
              <a:t>Žemiausios</a:t>
            </a:r>
            <a:r>
              <a:rPr lang="lt-LT" sz="2800" kern="0" spc="-55" dirty="0" smtClean="0"/>
              <a:t> </a:t>
            </a:r>
            <a:r>
              <a:rPr lang="lt-LT" sz="2800" kern="0" spc="-20" dirty="0" smtClean="0"/>
              <a:t>vertės</a:t>
            </a:r>
            <a:endParaRPr lang="lt-LT" sz="2450" kern="0" dirty="0"/>
          </a:p>
        </p:txBody>
      </p:sp>
      <p:graphicFrame>
        <p:nvGraphicFramePr>
          <p:cNvPr id="21" name="Lentelė 20"/>
          <p:cNvGraphicFramePr>
            <a:graphicFrameLocks noGrp="1"/>
          </p:cNvGraphicFramePr>
          <p:nvPr>
            <p:extLst>
              <p:ext uri="{D42A27DB-BD31-4B8C-83A1-F6EECF244321}">
                <p14:modId xmlns:p14="http://schemas.microsoft.com/office/powerpoint/2010/main" val="3971252979"/>
              </p:ext>
            </p:extLst>
          </p:nvPr>
        </p:nvGraphicFramePr>
        <p:xfrm>
          <a:off x="2298699" y="1571625"/>
          <a:ext cx="8258048" cy="5335706"/>
        </p:xfrm>
        <a:graphic>
          <a:graphicData uri="http://schemas.openxmlformats.org/drawingml/2006/table">
            <a:tbl>
              <a:tblPr firstRow="1" bandRow="1">
                <a:tableStyleId>{16D9F66E-5EB9-4882-86FB-DCBF35E3C3E4}</a:tableStyleId>
              </a:tblPr>
              <a:tblGrid>
                <a:gridCol w="4335029">
                  <a:extLst>
                    <a:ext uri="{9D8B030D-6E8A-4147-A177-3AD203B41FA5}">
                      <a16:colId xmlns:a16="http://schemas.microsoft.com/office/drawing/2014/main" val="2586308222"/>
                    </a:ext>
                  </a:extLst>
                </a:gridCol>
                <a:gridCol w="694172">
                  <a:extLst>
                    <a:ext uri="{9D8B030D-6E8A-4147-A177-3AD203B41FA5}">
                      <a16:colId xmlns:a16="http://schemas.microsoft.com/office/drawing/2014/main" val="20001"/>
                    </a:ext>
                  </a:extLst>
                </a:gridCol>
                <a:gridCol w="533400">
                  <a:extLst>
                    <a:ext uri="{9D8B030D-6E8A-4147-A177-3AD203B41FA5}">
                      <a16:colId xmlns:a16="http://schemas.microsoft.com/office/drawing/2014/main" val="474745168"/>
                    </a:ext>
                  </a:extLst>
                </a:gridCol>
                <a:gridCol w="884174">
                  <a:extLst>
                    <a:ext uri="{9D8B030D-6E8A-4147-A177-3AD203B41FA5}">
                      <a16:colId xmlns:a16="http://schemas.microsoft.com/office/drawing/2014/main" val="1147411877"/>
                    </a:ext>
                  </a:extLst>
                </a:gridCol>
                <a:gridCol w="1811273">
                  <a:extLst>
                    <a:ext uri="{9D8B030D-6E8A-4147-A177-3AD203B41FA5}">
                      <a16:colId xmlns:a16="http://schemas.microsoft.com/office/drawing/2014/main" val="3380499176"/>
                    </a:ext>
                  </a:extLst>
                </a:gridCol>
              </a:tblGrid>
              <a:tr h="737567">
                <a:tc>
                  <a:txBody>
                    <a:bodyPr/>
                    <a:lstStyle/>
                    <a:p>
                      <a:pPr algn="ctr"/>
                      <a:r>
                        <a:rPr lang="lt-LT" sz="2000" dirty="0" smtClean="0"/>
                        <a:t>Teiginys</a:t>
                      </a:r>
                      <a:endParaRPr lang="en-US" sz="2000" dirty="0"/>
                    </a:p>
                  </a:txBody>
                  <a:tcPr/>
                </a:tc>
                <a:tc>
                  <a:txBody>
                    <a:bodyPr/>
                    <a:lstStyle/>
                    <a:p>
                      <a:pPr algn="ctr"/>
                      <a:r>
                        <a:rPr lang="en-US" sz="2000" dirty="0" err="1" smtClean="0"/>
                        <a:t>Lygis</a:t>
                      </a:r>
                      <a:endParaRPr lang="en-US" sz="2000" dirty="0"/>
                    </a:p>
                  </a:txBody>
                  <a:tcPr/>
                </a:tc>
                <a:tc>
                  <a:txBody>
                    <a:bodyPr/>
                    <a:lstStyle/>
                    <a:p>
                      <a:pPr algn="ctr"/>
                      <a:endParaRPr lang="lt-LT" sz="2000" dirty="0" smtClean="0"/>
                    </a:p>
                    <a:p>
                      <a:pPr algn="ctr"/>
                      <a:r>
                        <a:rPr lang="pl-PL" sz="2000" dirty="0" smtClean="0"/>
                        <a:t>%</a:t>
                      </a:r>
                      <a:endParaRPr lang="en-US" sz="2000" dirty="0"/>
                    </a:p>
                  </a:txBody>
                  <a:tcPr/>
                </a:tc>
                <a:tc>
                  <a:txBody>
                    <a:bodyPr/>
                    <a:lstStyle/>
                    <a:p>
                      <a:pPr algn="ctr"/>
                      <a:r>
                        <a:rPr lang="lt-LT" sz="1600" dirty="0" smtClean="0"/>
                        <a:t>Rodiklis</a:t>
                      </a:r>
                      <a:endParaRPr lang="en-US" sz="1600" dirty="0"/>
                    </a:p>
                  </a:txBody>
                  <a:tcPr/>
                </a:tc>
                <a:tc>
                  <a:txBody>
                    <a:bodyPr/>
                    <a:lstStyle/>
                    <a:p>
                      <a:pPr algn="ctr"/>
                      <a:r>
                        <a:rPr lang="lt-LT" sz="2000" dirty="0" smtClean="0"/>
                        <a:t>Raktinis žodis</a:t>
                      </a:r>
                      <a:endParaRPr lang="en-US" sz="2000" dirty="0"/>
                    </a:p>
                  </a:txBody>
                  <a:tcPr/>
                </a:tc>
                <a:extLst>
                  <a:ext uri="{0D108BD9-81ED-4DB2-BD59-A6C34878D82A}">
                    <a16:rowId xmlns:a16="http://schemas.microsoft.com/office/drawing/2014/main" val="2442234498"/>
                  </a:ext>
                </a:extLst>
              </a:tr>
              <a:tr h="577226">
                <a:tc>
                  <a:txBody>
                    <a:bodyPr/>
                    <a:lstStyle/>
                    <a:p>
                      <a:pPr marL="7620">
                        <a:lnSpc>
                          <a:spcPct val="100000"/>
                        </a:lnSpc>
                        <a:spcBef>
                          <a:spcPts val="25"/>
                        </a:spcBef>
                        <a:tabLst>
                          <a:tab pos="367665" algn="l"/>
                        </a:tabLst>
                      </a:pPr>
                      <a:r>
                        <a:rPr lang="lt-LT" sz="1800" noProof="0" smtClean="0">
                          <a:latin typeface="Times New Roman" pitchFamily="18" charset="0"/>
                          <a:cs typeface="Times New Roman" pitchFamily="18" charset="0"/>
                        </a:rPr>
                        <a:t>Kiekvienas mokinys yra atradęs sau</a:t>
                      </a:r>
                      <a:r>
                        <a:rPr lang="lt-LT" sz="1800" baseline="0" noProof="0" smtClean="0">
                          <a:latin typeface="Times New Roman" pitchFamily="18" charset="0"/>
                          <a:cs typeface="Times New Roman" pitchFamily="18" charset="0"/>
                        </a:rPr>
                        <a:t> </a:t>
                      </a:r>
                      <a:r>
                        <a:rPr lang="lt-LT" sz="1800" noProof="0" smtClean="0">
                          <a:latin typeface="Times New Roman" pitchFamily="18" charset="0"/>
                          <a:cs typeface="Times New Roman" pitchFamily="18" charset="0"/>
                        </a:rPr>
                        <a:t>tinkamos veiklos ir sėkmingos veiklos sritį.</a:t>
                      </a:r>
                    </a:p>
                  </a:txBody>
                  <a:tcPr marL="0" marR="0" marT="3175" marB="0"/>
                </a:tc>
                <a:tc>
                  <a:txBody>
                    <a:bodyPr/>
                    <a:lstStyle/>
                    <a:p>
                      <a:pPr marL="105410" algn="ctr">
                        <a:lnSpc>
                          <a:spcPct val="100000"/>
                        </a:lnSpc>
                        <a:spcBef>
                          <a:spcPts val="25"/>
                        </a:spcBef>
                      </a:pP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10541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28,6</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52705"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121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91440">
                        <a:lnSpc>
                          <a:spcPct val="100000"/>
                        </a:lnSpc>
                        <a:spcBef>
                          <a:spcPts val="25"/>
                        </a:spcBef>
                      </a:pPr>
                      <a:r>
                        <a:rPr lang="lt-LT" sz="1800" dirty="0" smtClean="0">
                          <a:latin typeface="Times New Roman" panose="02020603050405020304" pitchFamily="18" charset="0"/>
                          <a:cs typeface="Times New Roman" panose="02020603050405020304" pitchFamily="18" charset="0"/>
                        </a:rPr>
                        <a:t>Pasiekimų asmeniškumas</a:t>
                      </a:r>
                      <a:endParaRPr sz="1800" dirty="0">
                        <a:latin typeface="Times New Roman" panose="02020603050405020304" pitchFamily="18" charset="0"/>
                        <a:cs typeface="Times New Roman" panose="02020603050405020304" pitchFamily="18" charset="0"/>
                      </a:endParaRPr>
                    </a:p>
                  </a:txBody>
                  <a:tcPr marL="0" marR="0" marT="3175" marB="0"/>
                </a:tc>
                <a:extLst>
                  <a:ext uri="{0D108BD9-81ED-4DB2-BD59-A6C34878D82A}">
                    <a16:rowId xmlns:a16="http://schemas.microsoft.com/office/drawing/2014/main" val="225812073"/>
                  </a:ext>
                </a:extLst>
              </a:tr>
              <a:tr h="285407">
                <a:tc>
                  <a:txBody>
                    <a:bodyPr/>
                    <a:lstStyle/>
                    <a:p>
                      <a:pPr marL="7620" indent="0" algn="just">
                        <a:lnSpc>
                          <a:spcPct val="100000"/>
                        </a:lnSpc>
                        <a:spcBef>
                          <a:spcPts val="25"/>
                        </a:spcBef>
                        <a:buFont typeface="+mj-lt"/>
                        <a:buNone/>
                        <a:tabLst>
                          <a:tab pos="367665" algn="l"/>
                        </a:tabLst>
                      </a:pPr>
                      <a:r>
                        <a:rPr lang="lt-LT" sz="1800" noProof="0" smtClean="0">
                          <a:latin typeface="Times New Roman" pitchFamily="18" charset="0"/>
                          <a:cs typeface="Times New Roman" pitchFamily="18" charset="0"/>
                        </a:rPr>
                        <a:t>Aš moku reikiamu metu palaikyti</a:t>
                      </a:r>
                      <a:r>
                        <a:rPr lang="lt-LT" sz="1800" baseline="0" noProof="0" smtClean="0">
                          <a:latin typeface="Times New Roman" pitchFamily="18" charset="0"/>
                          <a:cs typeface="Times New Roman" pitchFamily="18" charset="0"/>
                        </a:rPr>
                        <a:t> </a:t>
                      </a:r>
                      <a:r>
                        <a:rPr lang="lt-LT" sz="1800" noProof="0" smtClean="0">
                          <a:latin typeface="Times New Roman" pitchFamily="18" charset="0"/>
                          <a:cs typeface="Times New Roman" pitchFamily="18" charset="0"/>
                        </a:rPr>
                        <a:t>mokinį, sustiprinti jo pasitikėjimą ir</a:t>
                      </a:r>
                      <a:r>
                        <a:rPr lang="lt-LT" sz="1800" baseline="0" noProof="0" smtClean="0">
                          <a:latin typeface="Times New Roman" pitchFamily="18" charset="0"/>
                          <a:cs typeface="Times New Roman" pitchFamily="18" charset="0"/>
                        </a:rPr>
                        <a:t> </a:t>
                      </a:r>
                      <a:r>
                        <a:rPr lang="lt-LT" sz="1800" noProof="0" smtClean="0">
                          <a:latin typeface="Times New Roman" pitchFamily="18" charset="0"/>
                          <a:cs typeface="Times New Roman" pitchFamily="18" charset="0"/>
                        </a:rPr>
                        <a:t>savigarbą</a:t>
                      </a:r>
                    </a:p>
                    <a:p>
                      <a:pPr marL="7620" marR="290830">
                        <a:lnSpc>
                          <a:spcPts val="1480"/>
                        </a:lnSpc>
                        <a:tabLst>
                          <a:tab pos="367665" algn="l"/>
                        </a:tabLst>
                      </a:pPr>
                      <a:endParaRPr lang="lt-LT" sz="1800" noProof="0">
                        <a:latin typeface="Times New Roman" pitchFamily="18" charset="0"/>
                        <a:cs typeface="Times New Roman" pitchFamily="18" charset="0"/>
                      </a:endParaRPr>
                    </a:p>
                  </a:txBody>
                  <a:tcPr marL="0" marR="0" marT="0" marB="0"/>
                </a:tc>
                <a:tc>
                  <a:txBody>
                    <a:bodyPr/>
                    <a:lstStyle/>
                    <a:p>
                      <a:pPr marL="103505" algn="ctr">
                        <a:lnSpc>
                          <a:spcPct val="100000"/>
                        </a:lnSpc>
                        <a:spcBef>
                          <a:spcPts val="10"/>
                        </a:spcBef>
                      </a:pP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03505"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7,2</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54610"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213</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90805">
                        <a:lnSpc>
                          <a:spcPct val="100000"/>
                        </a:lnSpc>
                        <a:spcBef>
                          <a:spcPts val="10"/>
                        </a:spcBef>
                      </a:pPr>
                      <a:r>
                        <a:rPr lang="lt-LT" sz="1800" noProof="0" dirty="0" smtClean="0">
                          <a:latin typeface="Times New Roman" panose="02020603050405020304" pitchFamily="18" charset="0"/>
                          <a:cs typeface="Times New Roman" panose="02020603050405020304" pitchFamily="18" charset="0"/>
                        </a:rPr>
                        <a:t>Pagalba mokiniui</a:t>
                      </a:r>
                      <a:endParaRPr lang="lt-LT" sz="1800" noProof="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1431936985"/>
                  </a:ext>
                </a:extLst>
              </a:tr>
              <a:tr h="675302">
                <a:tc>
                  <a:txBody>
                    <a:bodyPr/>
                    <a:lstStyle/>
                    <a:p>
                      <a:pPr marL="7620">
                        <a:lnSpc>
                          <a:spcPct val="100000"/>
                        </a:lnSpc>
                        <a:spcBef>
                          <a:spcPts val="10"/>
                        </a:spcBef>
                        <a:tabLst>
                          <a:tab pos="367665" algn="l"/>
                        </a:tabLst>
                      </a:pPr>
                      <a:r>
                        <a:rPr lang="lt-LT" sz="1800" noProof="0" smtClean="0">
                          <a:latin typeface="Times New Roman" pitchFamily="18" charset="0"/>
                          <a:cs typeface="Times New Roman" pitchFamily="18" charset="0"/>
                        </a:rPr>
                        <a:t>Visų mokyklos bendruomenės narių</a:t>
                      </a:r>
                      <a:r>
                        <a:rPr lang="lt-LT" sz="1800" baseline="0" noProof="0" smtClean="0">
                          <a:latin typeface="Times New Roman" pitchFamily="18" charset="0"/>
                          <a:cs typeface="Times New Roman" pitchFamily="18" charset="0"/>
                        </a:rPr>
                        <a:t> </a:t>
                      </a:r>
                      <a:r>
                        <a:rPr lang="lt-LT" sz="1800" noProof="0" smtClean="0">
                          <a:latin typeface="Times New Roman" pitchFamily="18" charset="0"/>
                          <a:cs typeface="Times New Roman" pitchFamily="18" charset="0"/>
                        </a:rPr>
                        <a:t>santykiai yra pagarbūs ir geranoriški</a:t>
                      </a:r>
                      <a:endParaRPr lang="lt-LT" sz="1800" noProof="0">
                        <a:latin typeface="Times New Roman" pitchFamily="18" charset="0"/>
                        <a:cs typeface="Times New Roman" pitchFamily="18" charset="0"/>
                      </a:endParaRPr>
                    </a:p>
                  </a:txBody>
                  <a:tcPr marL="0" marR="0" marT="1270" marB="0"/>
                </a:tc>
                <a:tc>
                  <a:txBody>
                    <a:bodyPr/>
                    <a:lstStyle/>
                    <a:p>
                      <a:pPr marL="105410" algn="ctr">
                        <a:lnSpc>
                          <a:spcPct val="100000"/>
                        </a:lnSpc>
                        <a:spcBef>
                          <a:spcPts val="10"/>
                        </a:spcBef>
                      </a:pP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105410"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17,8</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52705" algn="ctr">
                        <a:lnSpc>
                          <a:spcPct val="100000"/>
                        </a:lnSpc>
                        <a:spcBef>
                          <a:spcPts val="10"/>
                        </a:spcBef>
                      </a:pPr>
                      <a:r>
                        <a:rPr lang="lt-LT" sz="1800" dirty="0" smtClean="0">
                          <a:latin typeface="Times New Roman" panose="02020603050405020304" pitchFamily="18" charset="0"/>
                          <a:cs typeface="Times New Roman" panose="02020603050405020304" pitchFamily="18" charset="0"/>
                        </a:rPr>
                        <a:t>232</a:t>
                      </a:r>
                      <a:endParaRPr sz="1800" dirty="0">
                        <a:latin typeface="Times New Roman" panose="02020603050405020304" pitchFamily="18" charset="0"/>
                        <a:cs typeface="Times New Roman" panose="02020603050405020304" pitchFamily="18" charset="0"/>
                      </a:endParaRPr>
                    </a:p>
                  </a:txBody>
                  <a:tcPr marL="0" marR="0" marT="1270" marB="0"/>
                </a:tc>
                <a:tc>
                  <a:txBody>
                    <a:bodyPr/>
                    <a:lstStyle/>
                    <a:p>
                      <a:pPr marL="91440">
                        <a:lnSpc>
                          <a:spcPct val="100000"/>
                        </a:lnSpc>
                        <a:spcBef>
                          <a:spcPts val="10"/>
                        </a:spcBef>
                      </a:pPr>
                      <a:r>
                        <a:rPr lang="lt-LT" sz="1800" dirty="0" smtClean="0">
                          <a:latin typeface="Times New Roman" panose="02020603050405020304" pitchFamily="18" charset="0"/>
                          <a:cs typeface="Times New Roman" panose="02020603050405020304" pitchFamily="18" charset="0"/>
                        </a:rPr>
                        <a:t>Santykiai ir mokinių savijauta</a:t>
                      </a:r>
                      <a:endParaRPr sz="1800" dirty="0">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2435124609"/>
                  </a:ext>
                </a:extLst>
              </a:tr>
              <a:tr h="580567">
                <a:tc>
                  <a:txBody>
                    <a:bodyPr/>
                    <a:lstStyle/>
                    <a:p>
                      <a:pPr marL="7620" algn="just">
                        <a:lnSpc>
                          <a:spcPct val="100000"/>
                        </a:lnSpc>
                        <a:spcBef>
                          <a:spcPts val="25"/>
                        </a:spcBef>
                        <a:tabLst>
                          <a:tab pos="367665" algn="l"/>
                        </a:tabLst>
                      </a:pPr>
                      <a:r>
                        <a:rPr lang="lt-LT" sz="1800" noProof="0" smtClean="0">
                          <a:latin typeface="Times New Roman" pitchFamily="18" charset="0"/>
                          <a:cs typeface="Times New Roman" pitchFamily="18" charset="0"/>
                        </a:rPr>
                        <a:t>Mano darbui reikalinga mokyklos įranga</a:t>
                      </a:r>
                    </a:p>
                    <a:p>
                      <a:pPr marL="7620" algn="just">
                        <a:lnSpc>
                          <a:spcPct val="100000"/>
                        </a:lnSpc>
                        <a:spcBef>
                          <a:spcPts val="25"/>
                        </a:spcBef>
                        <a:tabLst>
                          <a:tab pos="367665" algn="l"/>
                        </a:tabLst>
                      </a:pPr>
                      <a:r>
                        <a:rPr lang="lt-LT" sz="1800" noProof="0" smtClean="0">
                          <a:latin typeface="Times New Roman" pitchFamily="18" charset="0"/>
                          <a:cs typeface="Times New Roman" pitchFamily="18" charset="0"/>
                        </a:rPr>
                        <a:t>yra šiuolaikiška</a:t>
                      </a:r>
                      <a:endParaRPr lang="lt-LT" sz="1800" noProof="0">
                        <a:latin typeface="Times New Roman" pitchFamily="18" charset="0"/>
                        <a:cs typeface="Times New Roman" pitchFamily="18" charset="0"/>
                      </a:endParaRPr>
                    </a:p>
                  </a:txBody>
                  <a:tcPr marL="0" marR="0" marT="3175" marB="0"/>
                </a:tc>
                <a:tc>
                  <a:txBody>
                    <a:bodyPr/>
                    <a:lstStyle/>
                    <a:p>
                      <a:pPr marL="105410" algn="ctr">
                        <a:lnSpc>
                          <a:spcPct val="100000"/>
                        </a:lnSpc>
                        <a:spcBef>
                          <a:spcPts val="25"/>
                        </a:spcBef>
                      </a:pP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10541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17,8</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52705"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311</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91440">
                        <a:lnSpc>
                          <a:spcPct val="100000"/>
                        </a:lnSpc>
                        <a:spcBef>
                          <a:spcPts val="25"/>
                        </a:spcBef>
                      </a:pPr>
                      <a:r>
                        <a:rPr lang="lt-LT" sz="1800" dirty="0" smtClean="0">
                          <a:latin typeface="Times New Roman" panose="02020603050405020304" pitchFamily="18" charset="0"/>
                          <a:cs typeface="Times New Roman" panose="02020603050405020304" pitchFamily="18" charset="0"/>
                        </a:rPr>
                        <a:t>Šiuolaikiškumas</a:t>
                      </a:r>
                      <a:endParaRPr sz="1800" dirty="0">
                        <a:latin typeface="Times New Roman" panose="02020603050405020304" pitchFamily="18" charset="0"/>
                        <a:cs typeface="Times New Roman" panose="02020603050405020304" pitchFamily="18" charset="0"/>
                      </a:endParaRPr>
                    </a:p>
                  </a:txBody>
                  <a:tcPr marL="0" marR="0" marT="3175" marB="0"/>
                </a:tc>
                <a:extLst>
                  <a:ext uri="{0D108BD9-81ED-4DB2-BD59-A6C34878D82A}">
                    <a16:rowId xmlns:a16="http://schemas.microsoft.com/office/drawing/2014/main" val="3220926273"/>
                  </a:ext>
                </a:extLst>
              </a:tr>
              <a:tr h="1012952">
                <a:tc>
                  <a:txBody>
                    <a:bodyPr/>
                    <a:lstStyle/>
                    <a:p>
                      <a:r>
                        <a:rPr lang="lt-LT" noProof="0" smtClean="0">
                          <a:latin typeface="Times New Roman" pitchFamily="18" charset="0"/>
                          <a:cs typeface="Times New Roman" pitchFamily="18" charset="0"/>
                        </a:rPr>
                        <a:t>Mano darbui reikalinga mokyklos įranga</a:t>
                      </a:r>
                    </a:p>
                    <a:p>
                      <a:r>
                        <a:rPr lang="lt-LT" noProof="0" smtClean="0">
                          <a:latin typeface="Times New Roman" pitchFamily="18" charset="0"/>
                          <a:cs typeface="Times New Roman" pitchFamily="18" charset="0"/>
                        </a:rPr>
                        <a:t>yra lengvai pritaikoma ugdymo poreikiams</a:t>
                      </a:r>
                      <a:endParaRPr lang="lt-LT" noProof="0">
                        <a:latin typeface="Times New Roman" pitchFamily="18" charset="0"/>
                        <a:cs typeface="Times New Roman" pitchFamily="18" charset="0"/>
                      </a:endParaRPr>
                    </a:p>
                  </a:txBody>
                  <a:tcPr marL="0" marR="0" marT="0" marB="0"/>
                </a:tc>
                <a:tc>
                  <a:txBody>
                    <a:bodyPr/>
                    <a:lstStyle/>
                    <a:p>
                      <a:endParaRPr lang="en-US" dirty="0"/>
                    </a:p>
                  </a:txBody>
                  <a:tcPr marL="0" marR="0" marT="1275" marB="0"/>
                </a:tc>
                <a:tc>
                  <a:txBody>
                    <a:bodyPr/>
                    <a:lstStyle/>
                    <a:p>
                      <a:r>
                        <a:rPr lang="lt-LT" dirty="0" smtClean="0"/>
                        <a:t>17,8</a:t>
                      </a:r>
                      <a:endParaRPr lang="en-US" dirty="0"/>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311</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dirty="0" smtClean="0">
                          <a:latin typeface="Times New Roman" panose="02020603050405020304" pitchFamily="18" charset="0"/>
                          <a:cs typeface="Times New Roman" panose="02020603050405020304" pitchFamily="18" charset="0"/>
                        </a:rPr>
                        <a:t>Šiuolaikiškumas</a:t>
                      </a:r>
                      <a:endParaRPr sz="1800" dirty="0">
                        <a:latin typeface="Times New Roman" panose="02020603050405020304" pitchFamily="18" charset="0"/>
                        <a:cs typeface="Times New Roman" panose="02020603050405020304" pitchFamily="18" charset="0"/>
                      </a:endParaRPr>
                    </a:p>
                  </a:txBody>
                  <a:tcPr marL="0" marR="0" marT="1275" marB="0"/>
                </a:tc>
                <a:extLst>
                  <a:ext uri="{0D108BD9-81ED-4DB2-BD59-A6C34878D82A}">
                    <a16:rowId xmlns:a16="http://schemas.microsoft.com/office/drawing/2014/main" val="1663244446"/>
                  </a:ext>
                </a:extLst>
              </a:tr>
              <a:tr h="1012952">
                <a:tc>
                  <a:txBody>
                    <a:bodyPr/>
                    <a:lstStyle/>
                    <a:p>
                      <a:r>
                        <a:rPr lang="lt-LT" noProof="0" dirty="0" smtClean="0">
                          <a:latin typeface="Times New Roman" pitchFamily="18" charset="0"/>
                          <a:cs typeface="Times New Roman" pitchFamily="18" charset="0"/>
                        </a:rPr>
                        <a:t>Mokykloje veikla yra tobulinama nuolat</a:t>
                      </a:r>
                    </a:p>
                    <a:p>
                      <a:r>
                        <a:rPr lang="lt-LT" noProof="0" dirty="0" smtClean="0">
                          <a:latin typeface="Times New Roman" pitchFamily="18" charset="0"/>
                          <a:cs typeface="Times New Roman" pitchFamily="18" charset="0"/>
                        </a:rPr>
                        <a:t>įvedant naujoves, mokiniams įdomesnes</a:t>
                      </a:r>
                    </a:p>
                    <a:p>
                      <a:r>
                        <a:rPr lang="lt-LT" noProof="0" dirty="0" smtClean="0">
                          <a:latin typeface="Times New Roman" pitchFamily="18" charset="0"/>
                          <a:cs typeface="Times New Roman" pitchFamily="18" charset="0"/>
                        </a:rPr>
                        <a:t>veiklas</a:t>
                      </a:r>
                      <a:endParaRPr lang="lt-LT" noProof="0" dirty="0">
                        <a:latin typeface="Times New Roman" pitchFamily="18" charset="0"/>
                        <a:cs typeface="Times New Roman" pitchFamily="18" charset="0"/>
                      </a:endParaRPr>
                    </a:p>
                  </a:txBody>
                  <a:tcPr marL="0" marR="0" marT="0" marB="0"/>
                </a:tc>
                <a:tc>
                  <a:txBody>
                    <a:bodyPr/>
                    <a:lstStyle/>
                    <a:p>
                      <a:endParaRPr lang="en-US" dirty="0"/>
                    </a:p>
                  </a:txBody>
                  <a:tcPr marL="0" marR="0" marT="1275" marB="0"/>
                </a:tc>
                <a:tc>
                  <a:txBody>
                    <a:bodyPr/>
                    <a:lstStyle/>
                    <a:p>
                      <a:r>
                        <a:rPr lang="lt-LT" dirty="0" smtClean="0"/>
                        <a:t>21,4</a:t>
                      </a:r>
                      <a:endParaRPr lang="en-US" dirty="0"/>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90487" marR="0" lvl="0" indent="0" algn="l" rtl="0">
                        <a:lnSpc>
                          <a:spcPct val="100000"/>
                        </a:lnSpc>
                        <a:spcBef>
                          <a:spcPts val="0"/>
                        </a:spcBef>
                        <a:spcAft>
                          <a:spcPts val="0"/>
                        </a:spcAft>
                        <a:buClr>
                          <a:schemeClr val="dk1"/>
                        </a:buClr>
                        <a:buSzPts val="1200"/>
                        <a:buFont typeface="Calibri"/>
                        <a:buNone/>
                      </a:pPr>
                      <a:endParaRPr sz="1800" dirty="0">
                        <a:latin typeface="Times New Roman" panose="02020603050405020304" pitchFamily="18" charset="0"/>
                        <a:cs typeface="Times New Roman" panose="02020603050405020304" pitchFamily="18" charset="0"/>
                      </a:endParaRPr>
                    </a:p>
                  </a:txBody>
                  <a:tcPr marL="0" marR="0" marT="1275" marB="0"/>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850900" y="123825"/>
            <a:ext cx="9089390" cy="553998"/>
          </a:xfrm>
        </p:spPr>
        <p:txBody>
          <a:bodyPr>
            <a:normAutofit fontScale="90000"/>
          </a:bodyPr>
          <a:lstStyle/>
          <a:p>
            <a:pPr algn="ctr"/>
            <a:r>
              <a:rPr lang="lt-LT" sz="3600" b="1" dirty="0" smtClean="0">
                <a:solidFill>
                  <a:schemeClr val="tx1"/>
                </a:solidFill>
                <a:latin typeface="Times New Roman" panose="02020603050405020304" pitchFamily="18" charset="0"/>
                <a:cs typeface="Times New Roman" panose="02020603050405020304" pitchFamily="18" charset="0"/>
              </a:rPr>
              <a:t>IŠVADOS</a:t>
            </a:r>
            <a:endParaRPr lang="en-US" sz="36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32536275"/>
              </p:ext>
            </p:extLst>
          </p:nvPr>
        </p:nvGraphicFramePr>
        <p:xfrm>
          <a:off x="88900" y="679728"/>
          <a:ext cx="10515600" cy="8164425"/>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609600">
                <a:tc>
                  <a:txBody>
                    <a:bodyPr/>
                    <a:lstStyle/>
                    <a:p>
                      <a:pPr algn="ctr"/>
                      <a:r>
                        <a:rPr lang="en-US" sz="2000" dirty="0" err="1" smtClean="0"/>
                        <a:t>Privalumai</a:t>
                      </a:r>
                      <a:endParaRPr lang="en-US" sz="2000" dirty="0"/>
                    </a:p>
                  </a:txBody>
                  <a:tcPr/>
                </a:tc>
                <a:tc>
                  <a:txBody>
                    <a:bodyPr/>
                    <a:lstStyle/>
                    <a:p>
                      <a:pPr algn="ctr"/>
                      <a:r>
                        <a:rPr lang="en-US" sz="2000" dirty="0" err="1" smtClean="0"/>
                        <a:t>Trūkumai</a:t>
                      </a:r>
                      <a:endParaRPr lang="en-US" sz="2000" dirty="0"/>
                    </a:p>
                  </a:txBody>
                  <a:tcPr/>
                </a:tc>
                <a:tc>
                  <a:txBody>
                    <a:bodyPr/>
                    <a:lstStyle/>
                    <a:p>
                      <a:pPr algn="ctr"/>
                      <a:r>
                        <a:rPr lang="lt-LT" sz="2000" noProof="0" dirty="0" smtClean="0"/>
                        <a:t>Stiprinti pasirinkti įstaigos veiklos aspektai </a:t>
                      </a:r>
                      <a:endParaRPr lang="lt-LT" sz="2000" noProof="0" dirty="0"/>
                    </a:p>
                  </a:txBody>
                  <a:tcPr/>
                </a:tc>
                <a:extLst>
                  <a:ext uri="{0D108BD9-81ED-4DB2-BD59-A6C34878D82A}">
                    <a16:rowId xmlns:a16="http://schemas.microsoft.com/office/drawing/2014/main" val="10000"/>
                  </a:ext>
                </a:extLst>
              </a:tr>
              <a:tr h="1638657">
                <a:tc>
                  <a:txBody>
                    <a:bodyPr/>
                    <a:lstStyle/>
                    <a:p>
                      <a:pPr algn="l"/>
                      <a:r>
                        <a:rPr lang="en-US" sz="2000" dirty="0" smtClean="0"/>
                        <a:t>2.4.1. </a:t>
                      </a:r>
                      <a:r>
                        <a:rPr lang="en-US" sz="2000" dirty="0" err="1" smtClean="0"/>
                        <a:t>Vertinimas</a:t>
                      </a:r>
                      <a:r>
                        <a:rPr lang="en-US" sz="2000" dirty="0" smtClean="0"/>
                        <a:t> </a:t>
                      </a:r>
                      <a:r>
                        <a:rPr lang="en-US" sz="2000" dirty="0" err="1" smtClean="0"/>
                        <a:t>ugdymui</a:t>
                      </a:r>
                      <a:r>
                        <a:rPr lang="en-US" sz="2000" dirty="0" smtClean="0"/>
                        <a:t> </a:t>
                      </a:r>
                      <a:r>
                        <a:rPr lang="en-US" sz="2000" dirty="0" smtClean="0">
                          <a:latin typeface="Times New Roman" pitchFamily="18" charset="0"/>
                          <a:cs typeface="Times New Roman" pitchFamily="18" charset="0"/>
                        </a:rPr>
                        <a:t> </a:t>
                      </a:r>
                    </a:p>
                    <a:p>
                      <a:pPr algn="l"/>
                      <a:r>
                        <a:rPr lang="en-US" sz="2000" b="1" i="1" dirty="0" err="1" smtClean="0">
                          <a:latin typeface="Times New Roman" pitchFamily="18" charset="0"/>
                          <a:cs typeface="Times New Roman" pitchFamily="18" charset="0"/>
                        </a:rPr>
                        <a:t>Raktinis</a:t>
                      </a:r>
                      <a:r>
                        <a:rPr lang="en-US" sz="2000" b="1" i="1" dirty="0" smtClean="0">
                          <a:latin typeface="Times New Roman" pitchFamily="18" charset="0"/>
                          <a:cs typeface="Times New Roman" pitchFamily="18" charset="0"/>
                        </a:rPr>
                        <a:t> </a:t>
                      </a:r>
                      <a:r>
                        <a:rPr lang="lt-LT" sz="2000" b="1" i="1" dirty="0" smtClean="0">
                          <a:latin typeface="Times New Roman" pitchFamily="18" charset="0"/>
                          <a:cs typeface="Times New Roman" pitchFamily="18" charset="0"/>
                        </a:rPr>
                        <a:t>žodis:</a:t>
                      </a:r>
                      <a:r>
                        <a:rPr lang="lt-LT" sz="2000" b="1" i="1" baseline="0" dirty="0" smtClean="0">
                          <a:latin typeface="Times New Roman" pitchFamily="18" charset="0"/>
                          <a:cs typeface="Times New Roman" pitchFamily="18" charset="0"/>
                        </a:rPr>
                        <a:t> </a:t>
                      </a:r>
                    </a:p>
                    <a:p>
                      <a:pPr algn="l"/>
                      <a:r>
                        <a:rPr lang="lt-LT" sz="2000" dirty="0" smtClean="0">
                          <a:latin typeface="Times New Roman" pitchFamily="18" charset="0"/>
                          <a:cs typeface="Times New Roman" pitchFamily="18" charset="0"/>
                        </a:rPr>
                        <a:t>Pažangą skatinantis</a:t>
                      </a:r>
                      <a:r>
                        <a:rPr lang="lt-LT" sz="2000" baseline="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grįžtamasis ryšys;</a:t>
                      </a:r>
                    </a:p>
                    <a:p>
                      <a:pPr algn="l"/>
                      <a:r>
                        <a:rPr lang="lt-LT" sz="2000" dirty="0" smtClean="0"/>
                        <a:t>Vertinimo kriterijų aiškumas</a:t>
                      </a:r>
                      <a:endParaRPr lang="lt-LT" sz="2000" dirty="0" smtClean="0">
                        <a:latin typeface="Times New Roman" pitchFamily="18" charset="0"/>
                        <a:cs typeface="Times New Roman" pitchFamily="18" charset="0"/>
                      </a:endParaRPr>
                    </a:p>
                  </a:txBody>
                  <a:tcPr marL="0" marR="0" marT="0" marB="0">
                    <a:solidFill>
                      <a:srgbClr val="92D050"/>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lt-LT" sz="2000" dirty="0" smtClean="0"/>
                        <a:t>2.1.3. Orientavimasis į mokinių poreikius</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pPr marL="0" marR="0" indent="0" defTabSz="914400" eaLnBrk="1" fontAlgn="auto" latinLnBrk="0" hangingPunct="1">
                        <a:lnSpc>
                          <a:spcPct val="100000"/>
                        </a:lnSpc>
                        <a:spcBef>
                          <a:spcPts val="0"/>
                        </a:spcBef>
                        <a:spcAft>
                          <a:spcPts val="0"/>
                        </a:spcAft>
                        <a:buClrTx/>
                        <a:buSzTx/>
                        <a:buFontTx/>
                        <a:buNone/>
                        <a:tabLst/>
                        <a:defRPr/>
                      </a:pPr>
                      <a:r>
                        <a:rPr lang="lt-LT" sz="2000" dirty="0" smtClean="0"/>
                        <a:t>Poreikių pažinimas </a:t>
                      </a:r>
                      <a:endParaRPr lang="en-US" sz="2000" i="1"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i="1" dirty="0" smtClean="0"/>
                        <a:t>2.2.2. </a:t>
                      </a:r>
                      <a:r>
                        <a:rPr lang="en-US" sz="2000" dirty="0" err="1" smtClean="0"/>
                        <a:t>Ugdymo</a:t>
                      </a:r>
                      <a:r>
                        <a:rPr lang="en-US" sz="2000" dirty="0" smtClean="0"/>
                        <a:t>(</a:t>
                      </a:r>
                      <a:r>
                        <a:rPr lang="en-US" sz="2000" dirty="0" err="1" smtClean="0"/>
                        <a:t>si</a:t>
                      </a:r>
                      <a:r>
                        <a:rPr lang="en-US" sz="2000" dirty="0" smtClean="0"/>
                        <a:t>) </a:t>
                      </a:r>
                      <a:r>
                        <a:rPr lang="en-US" sz="2000" dirty="0" err="1" smtClean="0"/>
                        <a:t>organizavimas</a:t>
                      </a:r>
                      <a:endParaRPr lang="en-US" sz="2000"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i="1" dirty="0" smtClean="0"/>
                        <a:t>Raktinis žodis:</a:t>
                      </a:r>
                      <a:r>
                        <a:rPr lang="lt-LT" sz="20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Diferencijavimas, individualizavimas, suasmeninimas</a:t>
                      </a:r>
                      <a:endParaRPr lang="lt-LT" sz="2000" i="1"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665464">
                <a:tc>
                  <a:txBody>
                    <a:bodyPr/>
                    <a:lstStyle/>
                    <a:p>
                      <a:pPr marL="163195" marR="0" lvl="0" indent="0" algn="l" defTabSz="914400" rtl="0" eaLnBrk="1" fontAlgn="auto" latinLnBrk="0" hangingPunct="1">
                        <a:lnSpc>
                          <a:spcPct val="100000"/>
                        </a:lnSpc>
                        <a:spcBef>
                          <a:spcPts val="10"/>
                        </a:spcBef>
                        <a:spcAft>
                          <a:spcPts val="0"/>
                        </a:spcAft>
                        <a:buClrTx/>
                        <a:buSzTx/>
                        <a:buFontTx/>
                        <a:buNone/>
                        <a:tabLst/>
                        <a:defRPr/>
                      </a:pPr>
                      <a:r>
                        <a:rPr lang="en-US" sz="2000" dirty="0" smtClean="0"/>
                        <a:t>4.3.</a:t>
                      </a:r>
                      <a:r>
                        <a:rPr lang="lt-LT" sz="2000" dirty="0" smtClean="0"/>
                        <a:t>1.</a:t>
                      </a:r>
                      <a:r>
                        <a:rPr lang="lt-LT" sz="2000" baseline="0" dirty="0" smtClean="0"/>
                        <a:t> Kompetencija</a:t>
                      </a:r>
                      <a:endParaRPr lang="lt-LT" sz="2000" dirty="0" smtClean="0"/>
                    </a:p>
                    <a:p>
                      <a:pPr marL="163195" marR="0" lvl="0" indent="0" algn="l" defTabSz="914400" rtl="0" eaLnBrk="1" fontAlgn="auto" latinLnBrk="0" hangingPunct="1">
                        <a:lnSpc>
                          <a:spcPct val="100000"/>
                        </a:lnSpc>
                        <a:spcBef>
                          <a:spcPts val="10"/>
                        </a:spcBef>
                        <a:spcAft>
                          <a:spcPts val="0"/>
                        </a:spcAft>
                        <a:buClrTx/>
                        <a:buSzTx/>
                        <a:buFontTx/>
                        <a:buNone/>
                        <a:tabLst/>
                        <a:defRPr/>
                      </a:pPr>
                      <a:r>
                        <a:rPr lang="lt-LT" sz="2000" b="1" i="1" dirty="0" smtClean="0"/>
                        <a:t>Raktinis žodis:</a:t>
                      </a:r>
                    </a:p>
                    <a:p>
                      <a:pPr marL="163195" marR="0" lvl="0" indent="0" algn="l" defTabSz="914400" rtl="0" eaLnBrk="1" fontAlgn="auto" latinLnBrk="0" hangingPunct="1">
                        <a:lnSpc>
                          <a:spcPct val="100000"/>
                        </a:lnSpc>
                        <a:spcBef>
                          <a:spcPts val="10"/>
                        </a:spcBef>
                        <a:spcAft>
                          <a:spcPts val="0"/>
                        </a:spcAft>
                        <a:buClrTx/>
                        <a:buSzTx/>
                        <a:buFontTx/>
                        <a:buNone/>
                        <a:tabLst/>
                        <a:defRPr/>
                      </a:pPr>
                      <a:r>
                        <a:rPr lang="lt-LT" sz="2000" dirty="0" smtClean="0">
                          <a:solidFill>
                            <a:schemeClr val="tx1"/>
                          </a:solidFill>
                          <a:latin typeface="Times New Roman" pitchFamily="18" charset="0"/>
                          <a:cs typeface="Times New Roman" pitchFamily="18" charset="0"/>
                        </a:rPr>
                        <a:t>Pozityvus profesionalumas</a:t>
                      </a:r>
                    </a:p>
                  </a:txBody>
                  <a:tcPr marL="0" marR="0" marT="1270" marB="0">
                    <a:solidFill>
                      <a:srgbClr val="92D050"/>
                    </a:solidFill>
                  </a:tcPr>
                </a:tc>
                <a:tc>
                  <a:txBody>
                    <a:bodyPr/>
                    <a:lstStyle/>
                    <a:p>
                      <a:pPr marL="91440" marR="500380" lvl="0" indent="0" algn="l" defTabSz="1008400" rtl="0" eaLnBrk="1" fontAlgn="auto" latinLnBrk="0" hangingPunct="1">
                        <a:lnSpc>
                          <a:spcPct val="100000"/>
                        </a:lnSpc>
                        <a:spcBef>
                          <a:spcPts val="0"/>
                        </a:spcBef>
                        <a:spcAft>
                          <a:spcPts val="0"/>
                        </a:spcAft>
                        <a:buClrTx/>
                        <a:buSzTx/>
                        <a:buFontTx/>
                        <a:buNone/>
                        <a:tabLst/>
                        <a:defRPr/>
                      </a:pPr>
                      <a:r>
                        <a:rPr lang="en-US" sz="2000" dirty="0" smtClean="0"/>
                        <a:t>2.3.2. </a:t>
                      </a:r>
                      <a:r>
                        <a:rPr lang="en-US" sz="2000" dirty="0" err="1" smtClean="0"/>
                        <a:t>Ugdymas</a:t>
                      </a:r>
                      <a:r>
                        <a:rPr lang="lt-LT" sz="2000" baseline="0" dirty="0" smtClean="0"/>
                        <a:t> </a:t>
                      </a:r>
                      <a:r>
                        <a:rPr lang="en-US" sz="2000" dirty="0" err="1" smtClean="0"/>
                        <a:t>mokyklos</a:t>
                      </a:r>
                      <a:r>
                        <a:rPr lang="en-US" sz="2000" dirty="0" smtClean="0"/>
                        <a:t> </a:t>
                      </a:r>
                      <a:r>
                        <a:rPr lang="en-US" sz="2000" dirty="0" err="1" smtClean="0"/>
                        <a:t>gyvenimu</a:t>
                      </a:r>
                      <a:r>
                        <a:rPr lang="en-US" sz="2000" dirty="0" smtClean="0"/>
                        <a:t> </a:t>
                      </a:r>
                      <a:endParaRPr lang="lt-LT" sz="2000" i="1" dirty="0" smtClean="0"/>
                    </a:p>
                    <a:p>
                      <a:pPr marL="91440" marR="500380" lvl="0" indent="0" algn="l" defTabSz="1008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pPr marL="91440" marR="500380">
                        <a:lnSpc>
                          <a:spcPct val="100000"/>
                        </a:lnSpc>
                        <a:spcBef>
                          <a:spcPts val="0"/>
                        </a:spcBef>
                        <a:spcAft>
                          <a:spcPts val="0"/>
                        </a:spcAft>
                      </a:pPr>
                      <a:r>
                        <a:rPr lang="lt-LT" sz="2000" dirty="0" smtClean="0"/>
                        <a:t>Santykiai ir mokinių savijauta </a:t>
                      </a:r>
                      <a:endParaRPr lang="en-US" sz="2000" dirty="0">
                        <a:latin typeface="Times New Roman" panose="02020603050405020304" pitchFamily="18" charset="0"/>
                        <a:cs typeface="Times New Roman" panose="02020603050405020304" pitchFamily="18" charset="0"/>
                      </a:endParaRPr>
                    </a:p>
                  </a:txBody>
                  <a:tcPr/>
                </a:tc>
                <a:tc>
                  <a:txBody>
                    <a:bodyPr/>
                    <a:lstStyle/>
                    <a:p>
                      <a:pPr marL="91440" marR="500380" lvl="0" indent="0" algn="l" defTabSz="1008400" rtl="0" eaLnBrk="1" fontAlgn="auto" latinLnBrk="0" hangingPunct="1">
                        <a:lnSpc>
                          <a:spcPct val="100000"/>
                        </a:lnSpc>
                        <a:spcBef>
                          <a:spcPts val="0"/>
                        </a:spcBef>
                        <a:spcAft>
                          <a:spcPts val="0"/>
                        </a:spcAft>
                        <a:buClrTx/>
                        <a:buSzTx/>
                        <a:buFontTx/>
                        <a:buNone/>
                        <a:tabLst/>
                        <a:defRPr/>
                      </a:pPr>
                      <a:r>
                        <a:rPr lang="en-US" sz="2000" dirty="0" smtClean="0"/>
                        <a:t>2.3.2. </a:t>
                      </a:r>
                      <a:r>
                        <a:rPr lang="en-US" sz="2000" dirty="0" err="1" smtClean="0"/>
                        <a:t>Ugdymas</a:t>
                      </a:r>
                      <a:r>
                        <a:rPr lang="lt-LT" sz="2000" baseline="0" dirty="0" smtClean="0"/>
                        <a:t> </a:t>
                      </a:r>
                      <a:r>
                        <a:rPr lang="en-US" sz="2000" dirty="0" err="1" smtClean="0"/>
                        <a:t>mokyklos</a:t>
                      </a:r>
                      <a:r>
                        <a:rPr lang="en-US" sz="2000" dirty="0" smtClean="0"/>
                        <a:t> </a:t>
                      </a:r>
                      <a:r>
                        <a:rPr lang="en-US" sz="2000" dirty="0" err="1" smtClean="0"/>
                        <a:t>gyvenimu</a:t>
                      </a:r>
                      <a:r>
                        <a:rPr lang="en-US" sz="2000" dirty="0" smtClean="0"/>
                        <a:t> </a:t>
                      </a:r>
                      <a:endParaRPr lang="lt-LT" sz="2000" i="1" dirty="0" smtClean="0"/>
                    </a:p>
                    <a:p>
                      <a:pPr marL="91440" marR="500380" lvl="0" indent="0" algn="l" defTabSz="1008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pPr marL="91440" marR="500380">
                        <a:lnSpc>
                          <a:spcPct val="100000"/>
                        </a:lnSpc>
                      </a:pPr>
                      <a:r>
                        <a:rPr lang="lt-LT" sz="2000" dirty="0" smtClean="0"/>
                        <a:t>Santykiai ir mokinių savijauta </a:t>
                      </a:r>
                      <a:endParaRPr lang="en-US" sz="2000"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665464">
                <a:tc>
                  <a:txBody>
                    <a:bodyPr/>
                    <a:lstStyle/>
                    <a:p>
                      <a:pPr marL="90487"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pt-BR" sz="2000" dirty="0" smtClean="0"/>
                        <a:t>2.1.2. Ugdymo planai ir tvarkaraščiai </a:t>
                      </a:r>
                      <a:endParaRPr lang="lt-LT" sz="2000" dirty="0" smtClean="0"/>
                    </a:p>
                    <a:p>
                      <a:pPr marL="90487"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lt-LT" sz="2000" b="1" i="1" dirty="0" smtClean="0"/>
                        <a:t>Raktinis žodis:</a:t>
                      </a:r>
                    </a:p>
                    <a:p>
                      <a:pPr marL="90487"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lt-LT" sz="2000" dirty="0" smtClean="0"/>
                        <a:t>Tvarkaraščių patogumas mokiniams</a:t>
                      </a:r>
                      <a:endParaRPr lang="lt-LT" sz="2000" i="1" dirty="0" smtClean="0">
                        <a:latin typeface="Times New Roman" panose="02020603050405020304" pitchFamily="18" charset="0"/>
                        <a:cs typeface="Times New Roman" panose="02020603050405020304" pitchFamily="18" charset="0"/>
                      </a:endParaRPr>
                    </a:p>
                  </a:txBody>
                  <a:tcPr marL="0" marR="0" marT="0" marB="0">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dirty="0" smtClean="0"/>
                        <a:t>2.2.1. Mokymosi lūkesčiai ir mokinių skatinimas </a:t>
                      </a:r>
                      <a:endParaRPr lang="lt-LT" sz="2000"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pPr marL="0" marR="0" indent="0" defTabSz="914400" eaLnBrk="1" fontAlgn="auto" latinLnBrk="0" hangingPunct="1">
                        <a:lnSpc>
                          <a:spcPct val="100000"/>
                        </a:lnSpc>
                        <a:spcBef>
                          <a:spcPts val="0"/>
                        </a:spcBef>
                        <a:spcAft>
                          <a:spcPts val="0"/>
                        </a:spcAft>
                        <a:buClrTx/>
                        <a:buSzTx/>
                        <a:buFontTx/>
                        <a:buNone/>
                        <a:tabLst/>
                        <a:defRPr/>
                      </a:pPr>
                      <a:r>
                        <a:rPr lang="lt-LT" sz="2000" dirty="0" smtClean="0"/>
                        <a:t>Tikėjimas mokinio galiomis</a:t>
                      </a:r>
                      <a:endParaRPr lang="lt-LT" sz="2000" i="1"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dirty="0" smtClean="0"/>
                        <a:t>4.2.2. Bendradarbiavimas su tėvais</a:t>
                      </a:r>
                      <a:endParaRPr lang="en-US" sz="2000"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t>Į(</a:t>
                      </a:r>
                      <a:r>
                        <a:rPr lang="en-US" sz="2000" dirty="0" err="1" smtClean="0"/>
                        <a:t>si</a:t>
                      </a:r>
                      <a:r>
                        <a:rPr lang="en-US" sz="2000" dirty="0" smtClean="0"/>
                        <a:t>)</a:t>
                      </a:r>
                      <a:r>
                        <a:rPr lang="en-US" sz="2000" dirty="0" err="1" smtClean="0"/>
                        <a:t>traukimas</a:t>
                      </a:r>
                      <a:endParaRPr lang="en-US" sz="2000" i="1"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665464">
                <a:tc>
                  <a:txBody>
                    <a:bodyPr/>
                    <a:lstStyle/>
                    <a:p>
                      <a:pPr marL="90487" marR="0" lvl="0" indent="0" algn="l" rtl="0">
                        <a:lnSpc>
                          <a:spcPct val="116666"/>
                        </a:lnSpc>
                        <a:spcBef>
                          <a:spcPts val="0"/>
                        </a:spcBef>
                        <a:spcAft>
                          <a:spcPts val="0"/>
                        </a:spcAft>
                        <a:buClr>
                          <a:schemeClr val="dk1"/>
                        </a:buClr>
                        <a:buSzPts val="1200"/>
                        <a:buFont typeface="Calibri"/>
                        <a:buNone/>
                      </a:pPr>
                      <a:r>
                        <a:rPr lang="en-US" sz="2000" dirty="0" smtClean="0"/>
                        <a:t>2.3.1. </a:t>
                      </a:r>
                      <a:r>
                        <a:rPr lang="en-US" sz="2000" dirty="0" err="1" smtClean="0"/>
                        <a:t>Mokymasis</a:t>
                      </a:r>
                      <a:endParaRPr lang="lt-LT" sz="2000" dirty="0" smtClean="0"/>
                    </a:p>
                    <a:p>
                      <a:pPr marL="90487" marR="0" lvl="0" indent="0" algn="l" defTabSz="1008400" rtl="0" eaLnBrk="1" fontAlgn="auto" latinLnBrk="0" hangingPunct="1">
                        <a:lnSpc>
                          <a:spcPct val="116666"/>
                        </a:lnSpc>
                        <a:spcBef>
                          <a:spcPts val="0"/>
                        </a:spcBef>
                        <a:spcAft>
                          <a:spcPts val="0"/>
                        </a:spcAft>
                        <a:buClr>
                          <a:schemeClr val="dk1"/>
                        </a:buClr>
                        <a:buSzPts val="1200"/>
                        <a:buFont typeface="Calibri"/>
                        <a:buNone/>
                        <a:tabLst/>
                        <a:defRPr/>
                      </a:pPr>
                      <a:r>
                        <a:rPr lang="lt-LT" sz="2000" b="1" i="1" dirty="0" smtClean="0"/>
                        <a:t>Raktinis žodis:</a:t>
                      </a:r>
                    </a:p>
                    <a:p>
                      <a:pPr marL="90487" marR="0" lvl="0" indent="0" algn="l" rtl="0">
                        <a:lnSpc>
                          <a:spcPct val="116666"/>
                        </a:lnSpc>
                        <a:spcBef>
                          <a:spcPts val="0"/>
                        </a:spcBef>
                        <a:spcAft>
                          <a:spcPts val="0"/>
                        </a:spcAft>
                        <a:buClr>
                          <a:schemeClr val="dk1"/>
                        </a:buClr>
                        <a:buSzPts val="1200"/>
                        <a:buFont typeface="Calibri"/>
                        <a:buNone/>
                      </a:pPr>
                      <a:r>
                        <a:rPr lang="en-US" sz="2000" dirty="0" err="1" smtClean="0"/>
                        <a:t>Savivaldumas</a:t>
                      </a:r>
                      <a:r>
                        <a:rPr lang="en-US" sz="2000" dirty="0" smtClean="0"/>
                        <a:t> </a:t>
                      </a:r>
                      <a:r>
                        <a:rPr lang="en-US" sz="2000" dirty="0" err="1" smtClean="0"/>
                        <a:t>mokantis</a:t>
                      </a:r>
                      <a:r>
                        <a:rPr lang="lt-LT" sz="2000" dirty="0" smtClean="0"/>
                        <a:t>;</a:t>
                      </a:r>
                      <a:r>
                        <a:rPr lang="lt-LT" sz="2000" baseline="0" dirty="0" smtClean="0"/>
                        <a:t> </a:t>
                      </a:r>
                    </a:p>
                    <a:p>
                      <a:pPr marL="90487" marR="0" lvl="0" indent="0" algn="l" rtl="0">
                        <a:lnSpc>
                          <a:spcPct val="116666"/>
                        </a:lnSpc>
                        <a:spcBef>
                          <a:spcPts val="0"/>
                        </a:spcBef>
                        <a:spcAft>
                          <a:spcPts val="0"/>
                        </a:spcAft>
                        <a:buClr>
                          <a:schemeClr val="dk1"/>
                        </a:buClr>
                        <a:buSzPts val="1200"/>
                        <a:buFont typeface="Calibri"/>
                        <a:buNone/>
                      </a:pPr>
                      <a:r>
                        <a:rPr lang="en-US" sz="2000" dirty="0" err="1" smtClean="0"/>
                        <a:t>Mokymosi</a:t>
                      </a:r>
                      <a:r>
                        <a:rPr lang="en-US" sz="2000" dirty="0" smtClean="0"/>
                        <a:t> </a:t>
                      </a:r>
                      <a:r>
                        <a:rPr lang="en-US" sz="2000" dirty="0" err="1" smtClean="0"/>
                        <a:t>socialumas</a:t>
                      </a:r>
                      <a:r>
                        <a:rPr lang="en-US" sz="2000" dirty="0" smtClean="0"/>
                        <a:t> </a:t>
                      </a:r>
                      <a:endParaRPr lang="lt-LT" sz="2000" i="1" noProof="0" dirty="0">
                        <a:latin typeface="Times New Roman" panose="02020603050405020304" pitchFamily="18" charset="0"/>
                        <a:cs typeface="Times New Roman" panose="02020603050405020304" pitchFamily="18" charset="0"/>
                      </a:endParaRPr>
                    </a:p>
                  </a:txBody>
                  <a:tcPr marL="0" marR="0" marT="0" marB="0">
                    <a:solidFill>
                      <a:srgbClr val="92D050"/>
                    </a:solidFill>
                  </a:tcPr>
                </a:tc>
                <a:tc>
                  <a:txBody>
                    <a:bodyPr/>
                    <a:lstStyle/>
                    <a:p>
                      <a:pPr marL="0" marR="0" lvl="0" indent="0" algn="l" defTabSz="1008400" rtl="0" eaLnBrk="1" fontAlgn="auto" latinLnBrk="0" hangingPunct="1">
                        <a:lnSpc>
                          <a:spcPct val="100000"/>
                        </a:lnSpc>
                        <a:spcBef>
                          <a:spcPts val="0"/>
                        </a:spcBef>
                        <a:spcAft>
                          <a:spcPts val="0"/>
                        </a:spcAft>
                        <a:buClrTx/>
                        <a:buSzTx/>
                        <a:buFontTx/>
                        <a:buNone/>
                        <a:tabLst/>
                        <a:defRPr/>
                      </a:pPr>
                      <a:r>
                        <a:rPr lang="en-US" sz="2000" dirty="0" smtClean="0"/>
                        <a:t>1.2.2. </a:t>
                      </a:r>
                      <a:r>
                        <a:rPr lang="en-US" sz="2000" dirty="0" err="1" smtClean="0"/>
                        <a:t>Mokyklos</a:t>
                      </a:r>
                      <a:r>
                        <a:rPr lang="en-US" sz="2000" dirty="0" smtClean="0"/>
                        <a:t> </a:t>
                      </a:r>
                      <a:r>
                        <a:rPr lang="en-US" sz="2000" dirty="0" err="1" smtClean="0"/>
                        <a:t>pasiekimai</a:t>
                      </a:r>
                      <a:r>
                        <a:rPr lang="en-US" sz="2000" dirty="0" smtClean="0"/>
                        <a:t> </a:t>
                      </a:r>
                      <a:r>
                        <a:rPr lang="en-US" sz="2000" dirty="0" err="1" smtClean="0"/>
                        <a:t>ir</a:t>
                      </a:r>
                      <a:r>
                        <a:rPr lang="en-US" sz="2000" dirty="0" smtClean="0"/>
                        <a:t> </a:t>
                      </a:r>
                      <a:r>
                        <a:rPr lang="en-US" sz="2000" dirty="0" err="1" smtClean="0"/>
                        <a:t>pažanga</a:t>
                      </a:r>
                      <a:r>
                        <a:rPr lang="en-US" sz="2000" dirty="0" smtClean="0"/>
                        <a:t> </a:t>
                      </a:r>
                      <a:endParaRPr lang="lt-LT" sz="2000" i="1" dirty="0" smtClean="0"/>
                    </a:p>
                    <a:p>
                      <a:pPr marL="0" marR="0" lvl="0" indent="0" algn="l" defTabSz="1008400" rtl="0" eaLnBrk="1" fontAlgn="auto" latinLnBrk="0" hangingPunct="1">
                        <a:lnSpc>
                          <a:spcPct val="100000"/>
                        </a:lnSpc>
                        <a:spcBef>
                          <a:spcPts val="0"/>
                        </a:spcBef>
                        <a:spcAft>
                          <a:spcPts val="0"/>
                        </a:spcAft>
                        <a:buClrTx/>
                        <a:buSzTx/>
                        <a:buFontTx/>
                        <a:buNone/>
                        <a:tabLst/>
                        <a:defRPr/>
                      </a:pPr>
                      <a:r>
                        <a:rPr lang="lt-LT" sz="2000" b="1" i="1" dirty="0" smtClean="0"/>
                        <a:t>Raktinis žodis:</a:t>
                      </a:r>
                    </a:p>
                    <a:p>
                      <a:r>
                        <a:rPr lang="lt-LT" sz="2000" dirty="0" smtClean="0"/>
                        <a:t>Pasiekimų ir pažangos pagrįstumas</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t-LT" sz="2000" i="1" dirty="0" smtClean="0"/>
                    </a:p>
                    <a:p>
                      <a:pPr marL="0" marR="0" indent="0" defTabSz="914400" eaLnBrk="1" fontAlgn="auto" latinLnBrk="0" hangingPunct="1">
                        <a:lnSpc>
                          <a:spcPct val="100000"/>
                        </a:lnSpc>
                        <a:spcBef>
                          <a:spcPts val="0"/>
                        </a:spcBef>
                        <a:spcAft>
                          <a:spcPts val="0"/>
                        </a:spcAft>
                        <a:buClrTx/>
                        <a:buSzTx/>
                        <a:buFontTx/>
                        <a:buNone/>
                        <a:tabLst/>
                        <a:defRPr/>
                      </a:pPr>
                      <a:endParaRPr lang="en-US" sz="2000" i="1" noProof="0"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665464">
                <a:tc>
                  <a:txBody>
                    <a:bodyPr/>
                    <a:lstStyle/>
                    <a:p>
                      <a:pPr marL="90487" marR="0" lvl="0" indent="0" algn="l" defTabSz="914400" rtl="0" eaLnBrk="1" fontAlgn="auto" latinLnBrk="0" hangingPunct="1">
                        <a:lnSpc>
                          <a:spcPct val="116666"/>
                        </a:lnSpc>
                        <a:spcBef>
                          <a:spcPts val="0"/>
                        </a:spcBef>
                        <a:spcAft>
                          <a:spcPts val="0"/>
                        </a:spcAft>
                        <a:buClr>
                          <a:schemeClr val="dk1"/>
                        </a:buClr>
                        <a:buSzPts val="1200"/>
                        <a:buFont typeface="Calibri"/>
                        <a:buNone/>
                        <a:tabLst/>
                        <a:defRPr/>
                      </a:pPr>
                      <a:r>
                        <a:rPr lang="lt-LT" sz="2000" dirty="0" smtClean="0"/>
                        <a:t>1.1.1. Asmenybės tapsmas </a:t>
                      </a:r>
                    </a:p>
                    <a:p>
                      <a:pPr marL="90487" marR="0" lvl="0" indent="0" algn="l" defTabSz="914400" rtl="0" eaLnBrk="1" fontAlgn="auto" latinLnBrk="0" hangingPunct="1">
                        <a:lnSpc>
                          <a:spcPct val="116666"/>
                        </a:lnSpc>
                        <a:spcBef>
                          <a:spcPts val="0"/>
                        </a:spcBef>
                        <a:spcAft>
                          <a:spcPts val="0"/>
                        </a:spcAft>
                        <a:buClr>
                          <a:schemeClr val="dk1"/>
                        </a:buClr>
                        <a:buSzPts val="1200"/>
                        <a:buFont typeface="Calibri"/>
                        <a:buNone/>
                        <a:tabLst/>
                        <a:defRPr/>
                      </a:pPr>
                      <a:r>
                        <a:rPr lang="lt-LT" sz="2000" b="1" i="1" dirty="0" smtClean="0"/>
                        <a:t>Raktinis žodis:</a:t>
                      </a:r>
                    </a:p>
                    <a:p>
                      <a:pPr marL="90487" marR="0" lvl="0" indent="0" algn="l" defTabSz="914400" rtl="0" eaLnBrk="1" fontAlgn="auto" latinLnBrk="0" hangingPunct="1">
                        <a:lnSpc>
                          <a:spcPct val="116666"/>
                        </a:lnSpc>
                        <a:spcBef>
                          <a:spcPts val="0"/>
                        </a:spcBef>
                        <a:spcAft>
                          <a:spcPts val="0"/>
                        </a:spcAft>
                        <a:buClr>
                          <a:schemeClr val="dk1"/>
                        </a:buClr>
                        <a:buSzPts val="1200"/>
                        <a:buFont typeface="Calibri"/>
                        <a:buNone/>
                        <a:tabLst/>
                        <a:defRPr/>
                      </a:pPr>
                      <a:r>
                        <a:rPr lang="lt-LT" sz="2000" dirty="0" smtClean="0"/>
                        <a:t>Savivoka, savivertė;</a:t>
                      </a:r>
                      <a:r>
                        <a:rPr lang="lt-LT" sz="2000" baseline="0" dirty="0" smtClean="0"/>
                        <a:t> socialumas</a:t>
                      </a:r>
                      <a:endParaRPr lang="en-US" sz="2000" dirty="0" smtClean="0">
                        <a:latin typeface="Times New Roman" panose="02020603050405020304" pitchFamily="18" charset="0"/>
                        <a:cs typeface="Times New Roman" panose="02020603050405020304" pitchFamily="18" charset="0"/>
                      </a:endParaRPr>
                    </a:p>
                  </a:txBody>
                  <a:tcPr marL="0" marR="0" marT="0" marB="0">
                    <a:solidFill>
                      <a:srgbClr val="92D050"/>
                    </a:solidFill>
                  </a:tcPr>
                </a:tc>
                <a:tc>
                  <a:txBody>
                    <a:bodyPr/>
                    <a:lstStyle/>
                    <a:p>
                      <a:endParaRPr lang="en-US" sz="2000" dirty="0"/>
                    </a:p>
                  </a:txBody>
                  <a:tcPr/>
                </a:tc>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lt-LT" sz="2000" noProof="0"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619634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1085850" y="2762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317500" y="1038225"/>
            <a:ext cx="10058400" cy="6301725"/>
          </a:xfrm>
        </p:spPr>
        <p:txBody>
          <a:bodyPr>
            <a:normAutofit/>
          </a:bodyPr>
          <a:lstStyle/>
          <a:p>
            <a:pPr marL="90487" marR="0" lvl="0" indent="0" algn="r" rtl="0">
              <a:lnSpc>
                <a:spcPct val="100000"/>
              </a:lnSpc>
              <a:spcBef>
                <a:spcPts val="0"/>
              </a:spcBef>
              <a:spcAft>
                <a:spcPts val="0"/>
              </a:spcAft>
              <a:buClr>
                <a:schemeClr val="dk1"/>
              </a:buClr>
              <a:buSzPts val="1200"/>
              <a:buFont typeface="Calibri"/>
              <a:buNone/>
            </a:pPr>
            <a:r>
              <a:rPr lang="lt-LT" sz="2400" u="sng" dirty="0" smtClean="0">
                <a:solidFill>
                  <a:schemeClr val="tx1"/>
                </a:solidFill>
                <a:latin typeface="Times New Roman" panose="02020603050405020304" pitchFamily="18" charset="0"/>
                <a:cs typeface="Times New Roman" panose="02020603050405020304" pitchFamily="18" charset="0"/>
              </a:rPr>
              <a:t>PRIVALUMAI </a:t>
            </a:r>
          </a:p>
          <a:p>
            <a:pPr marL="90487" marR="0" lvl="0" indent="0" algn="l" rtl="0">
              <a:lnSpc>
                <a:spcPct val="100000"/>
              </a:lnSpc>
              <a:spcBef>
                <a:spcPts val="0"/>
              </a:spcBef>
              <a:spcAft>
                <a:spcPts val="0"/>
              </a:spcAft>
              <a:buClr>
                <a:schemeClr val="dk1"/>
              </a:buClr>
              <a:buSzPts val="1200"/>
              <a:buFont typeface="Calibri"/>
              <a:buNone/>
            </a:pPr>
            <a:endParaRPr lang="lt-LT" sz="2000" b="0" dirty="0">
              <a:solidFill>
                <a:schemeClr val="tx1"/>
              </a:solidFill>
              <a:latin typeface="Times New Roman" panose="02020603050405020304" pitchFamily="18" charset="0"/>
              <a:ea typeface="Calibri"/>
              <a:cs typeface="Times New Roman" panose="02020603050405020304" pitchFamily="18" charset="0"/>
              <a:sym typeface="Calibri"/>
            </a:endParaRPr>
          </a:p>
        </p:txBody>
      </p:sp>
      <p:sp>
        <p:nvSpPr>
          <p:cNvPr id="2" name="Rectangle 1"/>
          <p:cNvSpPr/>
          <p:nvPr/>
        </p:nvSpPr>
        <p:spPr>
          <a:xfrm>
            <a:off x="241300" y="1266825"/>
            <a:ext cx="10452100" cy="6740307"/>
          </a:xfrm>
          <a:prstGeom prst="rect">
            <a:avLst/>
          </a:prstGeom>
        </p:spPr>
        <p:txBody>
          <a:bodyPr wrap="square">
            <a:spAutoFit/>
          </a:bodyPr>
          <a:lstStyle/>
          <a:p>
            <a:r>
              <a:rPr lang="en-US" b="1" dirty="0"/>
              <a:t>2.4.1. </a:t>
            </a:r>
            <a:r>
              <a:rPr lang="en-US" b="1" dirty="0" err="1"/>
              <a:t>Vertinimas</a:t>
            </a:r>
            <a:r>
              <a:rPr lang="en-US" b="1" dirty="0"/>
              <a:t> </a:t>
            </a:r>
            <a:r>
              <a:rPr lang="en-US" b="1" dirty="0" err="1"/>
              <a:t>ugdymui</a:t>
            </a:r>
            <a:r>
              <a:rPr lang="en-US" b="1" dirty="0"/>
              <a:t> </a:t>
            </a:r>
            <a:r>
              <a:rPr lang="en-US" b="1" dirty="0">
                <a:latin typeface="Times New Roman" pitchFamily="18" charset="0"/>
                <a:cs typeface="Times New Roman" pitchFamily="18" charset="0"/>
              </a:rPr>
              <a:t> </a:t>
            </a:r>
          </a:p>
          <a:p>
            <a:r>
              <a:rPr lang="en-US" b="1" i="1" dirty="0" err="1">
                <a:latin typeface="Times New Roman" pitchFamily="18" charset="0"/>
                <a:cs typeface="Times New Roman" pitchFamily="18" charset="0"/>
              </a:rPr>
              <a:t>Raktinis</a:t>
            </a:r>
            <a:r>
              <a:rPr lang="en-US" b="1" i="1" dirty="0">
                <a:latin typeface="Times New Roman" pitchFamily="18" charset="0"/>
                <a:cs typeface="Times New Roman" pitchFamily="18" charset="0"/>
              </a:rPr>
              <a:t> </a:t>
            </a:r>
            <a:r>
              <a:rPr lang="lt-LT" b="1" i="1" dirty="0">
                <a:latin typeface="Times New Roman" pitchFamily="18" charset="0"/>
                <a:cs typeface="Times New Roman" pitchFamily="18" charset="0"/>
              </a:rPr>
              <a:t>žodis: Pažangą skatinantis grįžtamasis </a:t>
            </a:r>
            <a:r>
              <a:rPr lang="lt-LT" b="1" i="1" dirty="0" smtClean="0">
                <a:latin typeface="Times New Roman" pitchFamily="18" charset="0"/>
                <a:cs typeface="Times New Roman" pitchFamily="18" charset="0"/>
              </a:rPr>
              <a:t>ryšys. </a:t>
            </a:r>
          </a:p>
          <a:p>
            <a:r>
              <a:rPr lang="lt-LT" dirty="0" smtClean="0"/>
              <a:t>Mokytojai </a:t>
            </a:r>
            <a:r>
              <a:rPr lang="lt-LT" dirty="0"/>
              <a:t>užtikrina, kad mokiniams ir jų tėvams informacija apie mokymąsi būtų teikiama laiku, būtų informatyvi, asmeniška ir skatinanti kiekvieną mokinį siekti asmeninės pažangos. Siekiama abipusio grįžtamojo ryšio (dialogo), padedančio mokytojams pasirinkti tinkamesnes mokymo strategijas, o mokiniams – siekti optimalios asmeninės sėkmės, taisyti mokymosi spragas ir vadovauti pačių mokymuisi</a:t>
            </a:r>
            <a:r>
              <a:rPr lang="en-US" dirty="0"/>
              <a:t>.</a:t>
            </a:r>
            <a:r>
              <a:rPr lang="lt-LT" dirty="0"/>
              <a:t> </a:t>
            </a:r>
            <a:endParaRPr lang="en-US" dirty="0"/>
          </a:p>
          <a:p>
            <a:r>
              <a:rPr lang="en-US" i="1" dirty="0" err="1" smtClean="0"/>
              <a:t>Raktinis</a:t>
            </a:r>
            <a:r>
              <a:rPr lang="en-US" i="1" dirty="0" smtClean="0"/>
              <a:t> </a:t>
            </a:r>
            <a:r>
              <a:rPr lang="lt-LT" i="1" dirty="0" smtClean="0"/>
              <a:t>žodis: Vertinimo </a:t>
            </a:r>
            <a:r>
              <a:rPr lang="lt-LT" i="1" dirty="0"/>
              <a:t>kriterijų aiškumas</a:t>
            </a:r>
            <a:endParaRPr lang="en-US" i="1" dirty="0"/>
          </a:p>
          <a:p>
            <a:r>
              <a:rPr lang="lt-LT" dirty="0"/>
              <a:t>Mokiniai informuojami ir su jais aptariama, ko iš jų tikimasi, koks turi būti gerai atliktas darbas, kokie vertinimo kriterijai, kada ir kaip yra taikomi</a:t>
            </a:r>
            <a:r>
              <a:rPr lang="lt-LT" dirty="0" smtClean="0"/>
              <a:t>.</a:t>
            </a:r>
          </a:p>
          <a:p>
            <a:endParaRPr lang="lt-LT" dirty="0" smtClean="0"/>
          </a:p>
          <a:p>
            <a:pPr lvl="0"/>
            <a:r>
              <a:rPr lang="lt-LT" b="1" dirty="0" smtClean="0"/>
              <a:t>4</a:t>
            </a:r>
            <a:r>
              <a:rPr lang="en-US" b="1" dirty="0" smtClean="0"/>
              <a:t>.3.1</a:t>
            </a:r>
            <a:r>
              <a:rPr lang="en-US" b="1" dirty="0"/>
              <a:t>. </a:t>
            </a:r>
            <a:r>
              <a:rPr lang="en-US" b="1" dirty="0" err="1" smtClean="0"/>
              <a:t>Kompetencija</a:t>
            </a:r>
            <a:r>
              <a:rPr lang="lt-LT" b="1" dirty="0" smtClean="0"/>
              <a:t> </a:t>
            </a:r>
          </a:p>
          <a:p>
            <a:pPr lvl="0"/>
            <a:r>
              <a:rPr lang="lt-LT" b="1" i="1" dirty="0" smtClean="0"/>
              <a:t>Raktinis žodis: </a:t>
            </a:r>
            <a:r>
              <a:rPr lang="lt-LT" b="1" i="1" dirty="0" smtClean="0">
                <a:latin typeface="Times New Roman" pitchFamily="18" charset="0"/>
                <a:cs typeface="Times New Roman" pitchFamily="18" charset="0"/>
              </a:rPr>
              <a:t>Pozityvus profesionalumas.</a:t>
            </a:r>
          </a:p>
          <a:p>
            <a:pPr lvl="0"/>
            <a:r>
              <a:rPr lang="lt-LT" dirty="0"/>
              <a:t>Mokytojams patinka mokytojo darbas. Jie gerbia mokinius ir laikosi pedagogo etikos, tobulina savo socialinius emocinius gebėjimus. Mokytojai išmano savo ugdymo sritį, dėstomus dalykus, domisi ir seka naujoves. Jie dirba kaip savo srities profesionalai – šiuolaikiškai, įdomiai bei veiksmingai – ir siekia dirbti kuo </a:t>
            </a:r>
            <a:r>
              <a:rPr lang="lt-LT" dirty="0" smtClean="0"/>
              <a:t>geriau</a:t>
            </a:r>
          </a:p>
          <a:p>
            <a:pPr lvl="0"/>
            <a:endParaRPr lang="lt-LT" i="1" dirty="0">
              <a:latin typeface="Times New Roman" pitchFamily="18" charset="0"/>
              <a:cs typeface="Times New Roman" pitchFamily="18" charset="0"/>
            </a:endParaRPr>
          </a:p>
          <a:p>
            <a:r>
              <a:rPr lang="pt-BR" b="1" dirty="0"/>
              <a:t>2.1.2. Ugdymo planai ir tvarkaraščiai </a:t>
            </a:r>
            <a:endParaRPr lang="lt-LT" b="1" dirty="0" smtClean="0"/>
          </a:p>
          <a:p>
            <a:pPr marL="90487" lvl="0">
              <a:buClr>
                <a:schemeClr val="dk1"/>
              </a:buClr>
              <a:buSzPts val="1200"/>
              <a:defRPr/>
            </a:pPr>
            <a:r>
              <a:rPr lang="lt-LT" b="1" i="1" dirty="0"/>
              <a:t>Raktinis </a:t>
            </a:r>
            <a:r>
              <a:rPr lang="lt-LT" b="1" i="1" dirty="0" smtClean="0"/>
              <a:t>žodis: Tvarkaraščių </a:t>
            </a:r>
            <a:r>
              <a:rPr lang="lt-LT" b="1" i="1" dirty="0"/>
              <a:t>patogumas </a:t>
            </a:r>
            <a:r>
              <a:rPr lang="lt-LT" b="1" i="1" dirty="0" smtClean="0"/>
              <a:t>mokiniams. </a:t>
            </a:r>
            <a:endParaRPr lang="lt-LT" b="1" i="1" dirty="0">
              <a:latin typeface="Times New Roman" panose="02020603050405020304" pitchFamily="18" charset="0"/>
              <a:cs typeface="Times New Roman" panose="02020603050405020304" pitchFamily="18" charset="0"/>
            </a:endParaRPr>
          </a:p>
          <a:p>
            <a:r>
              <a:rPr lang="lt-LT" dirty="0"/>
              <a:t>Mokyklos dienotvarkė, veiklų, renginių ir pamokų tvarkaraščiai sudaromi, atsižvelgiant į ugdymo tikslus, mokymosi sudėtingumą bei tempą, įvairius mokymosi poreikius. Siekiama, kad jie būtų kuo patogesni ir naudingesni mokiniams</a:t>
            </a:r>
          </a:p>
          <a:p>
            <a:pPr lvl="0"/>
            <a:endParaRPr lang="lt-LT" i="1" dirty="0">
              <a:latin typeface="Times New Roman" pitchFamily="18" charset="0"/>
              <a:cs typeface="Times New Roman" pitchFamily="18" charset="0"/>
            </a:endParaRPr>
          </a:p>
          <a:p>
            <a:pPr lvl="0"/>
            <a:endParaRPr lang="lt-LT" dirty="0"/>
          </a:p>
          <a:p>
            <a:endParaRPr lang="en-US" dirty="0"/>
          </a:p>
        </p:txBody>
      </p:sp>
    </p:spTree>
    <p:extLst>
      <p:ext uri="{BB962C8B-B14F-4D97-AF65-F5344CB8AC3E}">
        <p14:creationId xmlns:p14="http://schemas.microsoft.com/office/powerpoint/2010/main" val="1918376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1003300" y="7334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393700" y="1571625"/>
            <a:ext cx="9982200" cy="4491999"/>
          </a:xfrm>
        </p:spPr>
        <p:txBody>
          <a:bodyPr>
            <a:normAutofit fontScale="92500" lnSpcReduction="10000"/>
          </a:bodyPr>
          <a:lstStyle/>
          <a:p>
            <a:pPr marL="90487" marR="0" lvl="0" indent="0" algn="r" rtl="0">
              <a:lnSpc>
                <a:spcPct val="100000"/>
              </a:lnSpc>
              <a:spcBef>
                <a:spcPts val="0"/>
              </a:spcBef>
              <a:spcAft>
                <a:spcPts val="0"/>
              </a:spcAft>
              <a:buClr>
                <a:schemeClr val="dk1"/>
              </a:buClr>
              <a:buSzPts val="1200"/>
              <a:buFont typeface="Calibri"/>
              <a:buNone/>
            </a:pPr>
            <a:r>
              <a:rPr lang="lt-LT" sz="2600" u="sng" dirty="0" smtClean="0">
                <a:solidFill>
                  <a:schemeClr val="tx1"/>
                </a:solidFill>
                <a:latin typeface="Times New Roman" panose="02020603050405020304" pitchFamily="18" charset="0"/>
                <a:cs typeface="Times New Roman" panose="02020603050405020304" pitchFamily="18" charset="0"/>
              </a:rPr>
              <a:t>PRIVALUMAI </a:t>
            </a:r>
          </a:p>
          <a:p>
            <a:pPr lvl="0"/>
            <a:r>
              <a:rPr lang="en-US" sz="1800" b="1" dirty="0"/>
              <a:t>2.3.1. </a:t>
            </a:r>
            <a:r>
              <a:rPr lang="en-US" sz="1800" b="1" dirty="0" err="1"/>
              <a:t>Mokymasis</a:t>
            </a:r>
            <a:endParaRPr lang="lt-LT" sz="1800" b="1" dirty="0"/>
          </a:p>
          <a:p>
            <a:pPr marL="90487" lvl="0" indent="0">
              <a:lnSpc>
                <a:spcPct val="116666"/>
              </a:lnSpc>
              <a:spcBef>
                <a:spcPts val="0"/>
              </a:spcBef>
              <a:spcAft>
                <a:spcPts val="0"/>
              </a:spcAft>
              <a:buClr>
                <a:schemeClr val="dk1"/>
              </a:buClr>
              <a:buSzPts val="1200"/>
              <a:buNone/>
              <a:defRPr/>
            </a:pPr>
            <a:r>
              <a:rPr lang="lt-LT" sz="1800" b="1" i="1" dirty="0"/>
              <a:t>Raktinis </a:t>
            </a:r>
            <a:r>
              <a:rPr lang="lt-LT" sz="1800" b="1" i="1" dirty="0" smtClean="0"/>
              <a:t>žodis: </a:t>
            </a:r>
            <a:r>
              <a:rPr lang="en-US" sz="1800" b="1" i="1" dirty="0" err="1" smtClean="0"/>
              <a:t>Savivaldumas</a:t>
            </a:r>
            <a:r>
              <a:rPr lang="en-US" sz="1800" b="1" i="1" dirty="0" smtClean="0"/>
              <a:t> </a:t>
            </a:r>
            <a:r>
              <a:rPr lang="en-US" sz="1800" b="1" i="1" dirty="0" err="1" smtClean="0"/>
              <a:t>mokantis</a:t>
            </a:r>
            <a:r>
              <a:rPr lang="lt-LT" sz="1800" b="1" i="1" dirty="0" smtClean="0"/>
              <a:t>.</a:t>
            </a:r>
            <a:r>
              <a:rPr lang="lt-LT" sz="1800" b="1" dirty="0"/>
              <a:t> </a:t>
            </a:r>
            <a:endParaRPr lang="en-US" sz="1800" b="1" dirty="0" smtClean="0"/>
          </a:p>
          <a:p>
            <a:pPr marL="90487" lvl="0" indent="0">
              <a:lnSpc>
                <a:spcPct val="116666"/>
              </a:lnSpc>
              <a:spcBef>
                <a:spcPts val="0"/>
              </a:spcBef>
              <a:spcAft>
                <a:spcPts val="0"/>
              </a:spcAft>
              <a:buClr>
                <a:schemeClr val="dk1"/>
              </a:buClr>
              <a:buSzPts val="1200"/>
              <a:buNone/>
              <a:defRPr/>
            </a:pPr>
            <a:r>
              <a:rPr lang="lt-LT" sz="1800" dirty="0" smtClean="0"/>
              <a:t>Padedant </a:t>
            </a:r>
            <a:r>
              <a:rPr lang="lt-LT" sz="1800" dirty="0"/>
              <a:t>mokytojui kartu su mokytoju, mokiniai geba išsikelti mokymosi tikslus, savarankiškai pasirinkti užduočių atlikimo būdą, susirasti reikiamą informaciją ir priemones, klausti ir paprašyti pagalbos, aptarti ir vertinti savo mokymąsi, planuoti ir valdyti laiką. Jie suvokia, pripažįsta ir stengiasi spręsti mokymosi problemas. Stebėdami ir apmąstydami asmeninę pažangą, geba pateikti jos įrodymus (atskirus darbus ar jų pasiekimų aplankus (portfolio), mokymosi dienoraščius). Reflektuodami individualią mokymosi patirtį, mokiniai padeda mokytojams įvertinti mokymosi gilumą ir </a:t>
            </a:r>
            <a:r>
              <a:rPr lang="lt-LT" sz="1800" dirty="0" smtClean="0"/>
              <a:t>tinkamumą.</a:t>
            </a:r>
            <a:endParaRPr lang="en-US" sz="1800" dirty="0" smtClean="0"/>
          </a:p>
          <a:p>
            <a:pPr marL="90487" lvl="0" indent="0">
              <a:lnSpc>
                <a:spcPct val="116666"/>
              </a:lnSpc>
              <a:spcBef>
                <a:spcPts val="0"/>
              </a:spcBef>
              <a:spcAft>
                <a:spcPts val="0"/>
              </a:spcAft>
              <a:buClr>
                <a:schemeClr val="dk1"/>
              </a:buClr>
              <a:buSzPts val="1200"/>
              <a:buNone/>
              <a:defRPr/>
            </a:pPr>
            <a:endParaRPr lang="lt-LT" sz="1800" i="1" dirty="0"/>
          </a:p>
          <a:p>
            <a:pPr marL="90487" lvl="0" indent="0">
              <a:lnSpc>
                <a:spcPct val="116666"/>
              </a:lnSpc>
              <a:spcBef>
                <a:spcPts val="0"/>
              </a:spcBef>
              <a:spcAft>
                <a:spcPts val="0"/>
              </a:spcAft>
              <a:buClr>
                <a:schemeClr val="dk1"/>
              </a:buClr>
              <a:buSzPts val="1200"/>
              <a:buNone/>
            </a:pPr>
            <a:r>
              <a:rPr lang="lt-LT" sz="1800" b="1" i="1" dirty="0"/>
              <a:t>Raktinis </a:t>
            </a:r>
            <a:r>
              <a:rPr lang="lt-LT" sz="1800" b="1" i="1" dirty="0" smtClean="0"/>
              <a:t>žodis:</a:t>
            </a:r>
            <a:r>
              <a:rPr lang="lt-LT" sz="1800" b="1" dirty="0" smtClean="0"/>
              <a:t> </a:t>
            </a:r>
            <a:r>
              <a:rPr lang="en-US" sz="1800" b="1" i="1" dirty="0" err="1" smtClean="0"/>
              <a:t>Mokymosi</a:t>
            </a:r>
            <a:r>
              <a:rPr lang="en-US" sz="1800" b="1" i="1" dirty="0" smtClean="0"/>
              <a:t> </a:t>
            </a:r>
            <a:r>
              <a:rPr lang="en-US" sz="1800" b="1" i="1" dirty="0" err="1" smtClean="0"/>
              <a:t>socialumas</a:t>
            </a:r>
            <a:r>
              <a:rPr lang="lt-LT" sz="1800" b="1" i="1" dirty="0" smtClean="0"/>
              <a:t>.</a:t>
            </a:r>
            <a:r>
              <a:rPr lang="lt-LT" sz="1800" b="1" dirty="0"/>
              <a:t> </a:t>
            </a:r>
            <a:endParaRPr lang="en-US" sz="1800" b="1" dirty="0" smtClean="0"/>
          </a:p>
          <a:p>
            <a:pPr marL="90487" lvl="0" indent="0">
              <a:lnSpc>
                <a:spcPct val="116666"/>
              </a:lnSpc>
              <a:spcBef>
                <a:spcPts val="0"/>
              </a:spcBef>
              <a:spcAft>
                <a:spcPts val="0"/>
              </a:spcAft>
              <a:buClr>
                <a:schemeClr val="dk1"/>
              </a:buClr>
              <a:buSzPts val="1200"/>
              <a:buNone/>
            </a:pPr>
            <a:r>
              <a:rPr lang="lt-LT" sz="1800" dirty="0" smtClean="0"/>
              <a:t>Mokiniai </a:t>
            </a:r>
            <a:r>
              <a:rPr lang="lt-LT" sz="1800" dirty="0"/>
              <a:t>geba ir yra motyvuojami mokytis bendradarbiaujant įvairiomis aplinkybėmis įvairios sudėties ir dydžio grupėse bei partneriškai (poromis). Jie padeda vieni kitiems mokantis. Geba viešai išsakyti savo mintis ir išklausyti kitus, klausti, diskutuoti, ginti savo nuomonę, paaiškinti požiūrį (žodžiu, tekstu, vaizdu), drauge analizuoti ir spręsti problemas, kurti bendrą supratimą, sprendimus ar darbus. </a:t>
            </a:r>
            <a:endParaRPr lang="lt-LT" sz="1800" i="1" dirty="0">
              <a:latin typeface="Times New Roman" panose="02020603050405020304" pitchFamily="18" charset="0"/>
              <a:cs typeface="Times New Roman" panose="02020603050405020304" pitchFamily="18" charset="0"/>
            </a:endParaRPr>
          </a:p>
          <a:p>
            <a:pPr marL="90487" lvl="0" indent="0" defTabSz="914400">
              <a:lnSpc>
                <a:spcPct val="116666"/>
              </a:lnSpc>
              <a:spcBef>
                <a:spcPts val="0"/>
              </a:spcBef>
              <a:spcAft>
                <a:spcPts val="0"/>
              </a:spcAft>
              <a:buClr>
                <a:schemeClr val="dk1"/>
              </a:buClr>
              <a:buSzPts val="1200"/>
              <a:buNone/>
              <a:defRPr/>
            </a:pPr>
            <a:endParaRPr lang="en-US" sz="1800" dirty="0" smtClean="0"/>
          </a:p>
          <a:p>
            <a:pPr marL="90487" marR="0" lvl="0" indent="0" algn="l" rtl="0">
              <a:lnSpc>
                <a:spcPct val="100000"/>
              </a:lnSpc>
              <a:spcBef>
                <a:spcPts val="0"/>
              </a:spcBef>
              <a:spcAft>
                <a:spcPts val="0"/>
              </a:spcAft>
              <a:buClr>
                <a:schemeClr val="dk1"/>
              </a:buClr>
              <a:buSzPts val="1200"/>
              <a:buFont typeface="Calibri"/>
              <a:buNone/>
            </a:pPr>
            <a:endParaRPr lang="lt-LT" sz="1800" b="0" dirty="0">
              <a:solidFill>
                <a:schemeClr val="tx1"/>
              </a:solidFill>
              <a:latin typeface="Times New Roman" panose="02020603050405020304" pitchFamily="18" charset="0"/>
              <a:ea typeface="Calibri"/>
              <a:cs typeface="Times New Roman" panose="02020603050405020304" pitchFamily="18" charset="0"/>
              <a:sym typeface="Calibri"/>
            </a:endParaRPr>
          </a:p>
          <a:p>
            <a:endParaRPr lang="en-US" dirty="0">
              <a:solidFill>
                <a:schemeClr val="tx1"/>
              </a:solidFill>
            </a:endParaRPr>
          </a:p>
        </p:txBody>
      </p:sp>
    </p:spTree>
    <p:extLst>
      <p:ext uri="{BB962C8B-B14F-4D97-AF65-F5344CB8AC3E}">
        <p14:creationId xmlns:p14="http://schemas.microsoft.com/office/powerpoint/2010/main" val="983250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1003300" y="7334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393700" y="1571625"/>
            <a:ext cx="9982200" cy="4568199"/>
          </a:xfrm>
        </p:spPr>
        <p:txBody>
          <a:bodyPr>
            <a:normAutofit/>
          </a:bodyPr>
          <a:lstStyle/>
          <a:p>
            <a:pPr marL="90487" marR="0" lvl="0" indent="0" algn="r" rtl="0">
              <a:lnSpc>
                <a:spcPct val="100000"/>
              </a:lnSpc>
              <a:spcBef>
                <a:spcPts val="0"/>
              </a:spcBef>
              <a:spcAft>
                <a:spcPts val="0"/>
              </a:spcAft>
              <a:buClr>
                <a:schemeClr val="dk1"/>
              </a:buClr>
              <a:buSzPts val="1200"/>
              <a:buFont typeface="Calibri"/>
              <a:buNone/>
            </a:pPr>
            <a:r>
              <a:rPr lang="lt-LT" sz="2400" u="sng" dirty="0" smtClean="0">
                <a:solidFill>
                  <a:schemeClr val="tx1"/>
                </a:solidFill>
                <a:latin typeface="Times New Roman" panose="02020603050405020304" pitchFamily="18" charset="0"/>
                <a:cs typeface="Times New Roman" panose="02020603050405020304" pitchFamily="18" charset="0"/>
              </a:rPr>
              <a:t>PRIVALUMAI </a:t>
            </a:r>
          </a:p>
          <a:p>
            <a:pPr marL="90487" lvl="0" indent="0" defTabSz="914400">
              <a:lnSpc>
                <a:spcPct val="116666"/>
              </a:lnSpc>
              <a:spcBef>
                <a:spcPts val="0"/>
              </a:spcBef>
              <a:spcAft>
                <a:spcPts val="0"/>
              </a:spcAft>
              <a:buClr>
                <a:schemeClr val="dk1"/>
              </a:buClr>
              <a:buSzPts val="1200"/>
              <a:buNone/>
              <a:defRPr/>
            </a:pPr>
            <a:r>
              <a:rPr lang="lt-LT" sz="1800" b="1" dirty="0" smtClean="0"/>
              <a:t>1.1.1</a:t>
            </a:r>
            <a:r>
              <a:rPr lang="lt-LT" sz="1800" b="1" dirty="0"/>
              <a:t>. Asmenybės tapsmas </a:t>
            </a:r>
          </a:p>
          <a:p>
            <a:pPr marL="90487" lvl="0" indent="0" defTabSz="914400">
              <a:lnSpc>
                <a:spcPct val="116666"/>
              </a:lnSpc>
              <a:spcBef>
                <a:spcPts val="0"/>
              </a:spcBef>
              <a:spcAft>
                <a:spcPts val="0"/>
              </a:spcAft>
              <a:buClr>
                <a:schemeClr val="dk1"/>
              </a:buClr>
              <a:buSzPts val="1200"/>
              <a:buNone/>
              <a:defRPr/>
            </a:pPr>
            <a:r>
              <a:rPr lang="lt-LT" sz="1800" b="1" i="1" dirty="0"/>
              <a:t>Raktinis </a:t>
            </a:r>
            <a:r>
              <a:rPr lang="lt-LT" sz="1800" b="1" i="1" dirty="0" smtClean="0"/>
              <a:t>žodis: Savivoka</a:t>
            </a:r>
            <a:r>
              <a:rPr lang="lt-LT" sz="1800" b="1" i="1" dirty="0"/>
              <a:t>, savivertė; </a:t>
            </a:r>
            <a:endParaRPr lang="en-US" sz="1800" b="1" i="1" dirty="0" smtClean="0"/>
          </a:p>
          <a:p>
            <a:pPr marL="90487" lvl="0" indent="0" defTabSz="914400">
              <a:lnSpc>
                <a:spcPct val="116666"/>
              </a:lnSpc>
              <a:spcBef>
                <a:spcPts val="0"/>
              </a:spcBef>
              <a:spcAft>
                <a:spcPts val="0"/>
              </a:spcAft>
              <a:buClr>
                <a:schemeClr val="dk1"/>
              </a:buClr>
              <a:buSzPts val="1200"/>
              <a:buNone/>
              <a:defRPr/>
            </a:pPr>
            <a:r>
              <a:rPr lang="lt-LT" sz="1800" dirty="0" smtClean="0"/>
              <a:t>Mokiniai </a:t>
            </a:r>
            <a:r>
              <a:rPr lang="lt-LT" sz="1800" dirty="0"/>
              <a:t>suvokia savo asmenybės unikalumą, žino savo gabumus ir polinkius, moka įsivertinti asmeninę kompetenciją. Mokiniai pasitiki savo jėgomis, nebijo iššūkių – juos priima kaip naujas mokymosi bei veiklos galimybes, yra sveikai ambicingi ir atkaklūs. Valdo save stresinėse situacijose, konstruktyviai sprendžia problemas, yra atsparūs neigiamoms įtakoms, sąmoningai renkasi sveiką gyvenimo būdą.</a:t>
            </a:r>
            <a:endParaRPr lang="lt-LT" sz="1800" i="1" dirty="0" smtClean="0"/>
          </a:p>
          <a:p>
            <a:pPr marL="90487" lvl="0" indent="0" defTabSz="914400">
              <a:lnSpc>
                <a:spcPct val="116666"/>
              </a:lnSpc>
              <a:spcBef>
                <a:spcPts val="0"/>
              </a:spcBef>
              <a:spcAft>
                <a:spcPts val="0"/>
              </a:spcAft>
              <a:buClr>
                <a:schemeClr val="dk1"/>
              </a:buClr>
              <a:buSzPts val="1200"/>
              <a:buNone/>
              <a:defRPr/>
            </a:pPr>
            <a:endParaRPr lang="en-US" sz="1800" i="1" dirty="0" smtClean="0"/>
          </a:p>
          <a:p>
            <a:pPr marL="90487" lvl="0" indent="0" defTabSz="914400">
              <a:lnSpc>
                <a:spcPct val="116666"/>
              </a:lnSpc>
              <a:spcBef>
                <a:spcPts val="0"/>
              </a:spcBef>
              <a:spcAft>
                <a:spcPts val="0"/>
              </a:spcAft>
              <a:buClr>
                <a:schemeClr val="dk1"/>
              </a:buClr>
              <a:buSzPts val="1200"/>
              <a:buNone/>
              <a:defRPr/>
            </a:pPr>
            <a:r>
              <a:rPr lang="lt-LT" sz="1800" b="1" i="1" dirty="0" smtClean="0"/>
              <a:t>Raktinis žodis: socialumas.</a:t>
            </a:r>
            <a:endParaRPr lang="en-US" sz="1800" b="1" i="1" dirty="0">
              <a:latin typeface="Times New Roman" panose="02020603050405020304" pitchFamily="18" charset="0"/>
              <a:cs typeface="Times New Roman" panose="02020603050405020304" pitchFamily="18" charset="0"/>
            </a:endParaRPr>
          </a:p>
          <a:p>
            <a:pPr marL="90487" lvl="0" indent="0">
              <a:lnSpc>
                <a:spcPct val="100000"/>
              </a:lnSpc>
              <a:spcBef>
                <a:spcPts val="0"/>
              </a:spcBef>
              <a:spcAft>
                <a:spcPts val="0"/>
              </a:spcAft>
              <a:buClr>
                <a:schemeClr val="dk1"/>
              </a:buClr>
              <a:buSzPts val="1200"/>
              <a:buNone/>
            </a:pPr>
            <a:r>
              <a:rPr lang="lt-LT" sz="1800" dirty="0"/>
              <a:t>Mokiniai nori ir moka bendrauti, bendradarbiauti, dalyvauti bendrose veiklose, prisiimti atsakomybę, konstruktyviai spręsti konfliktus. Jie pripažįsta kitų teisę būti kitokiems, nei jie yra, gerbia kitą asmenį ir yra geranoriški. Mokiniams rūpi jų aplinkos, bendruomenės, šalies gerovė ir jie prisideda ją kuriant.</a:t>
            </a:r>
            <a:endParaRPr lang="lt-LT" sz="1800" b="0" dirty="0">
              <a:solidFill>
                <a:schemeClr val="tx1"/>
              </a:solidFill>
              <a:latin typeface="Times New Roman" panose="02020603050405020304" pitchFamily="18" charset="0"/>
              <a:ea typeface="Calibri"/>
              <a:cs typeface="Times New Roman" panose="02020603050405020304" pitchFamily="18" charset="0"/>
              <a:sym typeface="Calibri"/>
            </a:endParaRPr>
          </a:p>
          <a:p>
            <a:endParaRPr lang="en-US" dirty="0">
              <a:solidFill>
                <a:schemeClr val="tx1"/>
              </a:solidFill>
            </a:endParaRPr>
          </a:p>
        </p:txBody>
      </p:sp>
    </p:spTree>
    <p:extLst>
      <p:ext uri="{BB962C8B-B14F-4D97-AF65-F5344CB8AC3E}">
        <p14:creationId xmlns:p14="http://schemas.microsoft.com/office/powerpoint/2010/main" val="2800287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71609" y="686865"/>
            <a:ext cx="2917691" cy="6053328"/>
            <a:chOff x="0" y="772668"/>
            <a:chExt cx="3053080" cy="6014085"/>
          </a:xfrm>
        </p:grpSpPr>
        <p:sp>
          <p:nvSpPr>
            <p:cNvPr id="3" name="object 3"/>
            <p:cNvSpPr/>
            <p:nvPr/>
          </p:nvSpPr>
          <p:spPr>
            <a:xfrm>
              <a:off x="0" y="772668"/>
              <a:ext cx="1766570" cy="6014085"/>
            </a:xfrm>
            <a:custGeom>
              <a:avLst/>
              <a:gdLst/>
              <a:ahLst/>
              <a:cxnLst/>
              <a:rect l="l" t="t" r="r" b="b"/>
              <a:pathLst>
                <a:path w="1766570" h="6014084">
                  <a:moveTo>
                    <a:pt x="1766316" y="6013703"/>
                  </a:moveTo>
                  <a:lnTo>
                    <a:pt x="0" y="6013703"/>
                  </a:lnTo>
                  <a:lnTo>
                    <a:pt x="0" y="0"/>
                  </a:lnTo>
                  <a:lnTo>
                    <a:pt x="1766316" y="0"/>
                  </a:lnTo>
                  <a:lnTo>
                    <a:pt x="1766316" y="6013703"/>
                  </a:lnTo>
                  <a:close/>
                </a:path>
              </a:pathLst>
            </a:custGeom>
            <a:solidFill>
              <a:srgbClr val="7E7E7E"/>
            </a:solidFill>
          </p:spPr>
          <p:txBody>
            <a:bodyPr wrap="square" lIns="0" tIns="0" rIns="0" bIns="0" rtlCol="0"/>
            <a:lstStyle/>
            <a:p>
              <a:endParaRPr dirty="0"/>
            </a:p>
          </p:txBody>
        </p:sp>
        <p:pic>
          <p:nvPicPr>
            <p:cNvPr id="4" name="object 4"/>
            <p:cNvPicPr/>
            <p:nvPr/>
          </p:nvPicPr>
          <p:blipFill>
            <a:blip r:embed="rId2" cstate="print">
              <a:duotone>
                <a:schemeClr val="accent2">
                  <a:shade val="45000"/>
                  <a:satMod val="135000"/>
                </a:schemeClr>
                <a:prstClr val="white"/>
              </a:duotone>
            </a:blip>
            <a:stretch>
              <a:fillRect/>
            </a:stretch>
          </p:blipFill>
          <p:spPr>
            <a:xfrm>
              <a:off x="484632" y="2516124"/>
              <a:ext cx="2567940" cy="2527300"/>
            </a:xfrm>
            <a:prstGeom prst="rect">
              <a:avLst/>
            </a:prstGeom>
          </p:spPr>
        </p:pic>
      </p:grpSp>
      <p:sp>
        <p:nvSpPr>
          <p:cNvPr id="5" name="object 5"/>
          <p:cNvSpPr txBox="1">
            <a:spLocks noGrp="1"/>
          </p:cNvSpPr>
          <p:nvPr>
            <p:ph type="title"/>
          </p:nvPr>
        </p:nvSpPr>
        <p:spPr>
          <a:xfrm>
            <a:off x="927100" y="2664207"/>
            <a:ext cx="2209799" cy="831190"/>
          </a:xfrm>
          <a:prstGeom prst="rect">
            <a:avLst/>
          </a:prstGeom>
        </p:spPr>
        <p:txBody>
          <a:bodyPr vert="horz" wrap="square" lIns="0" tIns="16510" rIns="0" bIns="0" rtlCol="0">
            <a:spAutoFit/>
          </a:bodyPr>
          <a:lstStyle/>
          <a:p>
            <a:pPr marL="12700" algn="ctr">
              <a:lnSpc>
                <a:spcPct val="100000"/>
              </a:lnSpc>
              <a:spcBef>
                <a:spcPts val="130"/>
              </a:spcBef>
            </a:pPr>
            <a:r>
              <a:rPr lang="lt-LT" sz="2000" spc="-10" dirty="0" smtClean="0">
                <a:solidFill>
                  <a:schemeClr val="bg1"/>
                </a:solidFill>
                <a:latin typeface="Times New Roman" panose="02020603050405020304" pitchFamily="18" charset="0"/>
                <a:cs typeface="Times New Roman" panose="02020603050405020304" pitchFamily="18" charset="0"/>
              </a:rPr>
              <a:t>VEIKLOS</a:t>
            </a:r>
            <a:r>
              <a:rPr lang="lt-LT" spc="-10" dirty="0" smtClean="0"/>
              <a:t> </a:t>
            </a:r>
            <a:endParaRPr spc="-10" dirty="0"/>
          </a:p>
        </p:txBody>
      </p:sp>
      <p:sp>
        <p:nvSpPr>
          <p:cNvPr id="6" name="object 6"/>
          <p:cNvSpPr txBox="1"/>
          <p:nvPr/>
        </p:nvSpPr>
        <p:spPr>
          <a:xfrm>
            <a:off x="1430362" y="3526839"/>
            <a:ext cx="1243965" cy="373380"/>
          </a:xfrm>
          <a:prstGeom prst="rect">
            <a:avLst/>
          </a:prstGeom>
        </p:spPr>
        <p:txBody>
          <a:bodyPr vert="horz" wrap="square" lIns="0" tIns="16510" rIns="0" bIns="0" rtlCol="0">
            <a:spAutoFit/>
          </a:bodyPr>
          <a:lstStyle/>
          <a:p>
            <a:pPr marL="12700" algn="ctr">
              <a:lnSpc>
                <a:spcPct val="100000"/>
              </a:lnSpc>
              <a:spcBef>
                <a:spcPts val="130"/>
              </a:spcBef>
            </a:pPr>
            <a:r>
              <a:rPr lang="lt-LT" sz="2250" spc="-10" dirty="0" smtClean="0">
                <a:solidFill>
                  <a:srgbClr val="FFFFFF"/>
                </a:solidFill>
                <a:latin typeface="Times New Roman" panose="02020603050405020304" pitchFamily="18" charset="0"/>
                <a:cs typeface="Times New Roman" panose="02020603050405020304" pitchFamily="18" charset="0"/>
              </a:rPr>
              <a:t>SRITYS</a:t>
            </a:r>
            <a:endParaRPr sz="2250" dirty="0">
              <a:latin typeface="Times New Roman" panose="02020603050405020304" pitchFamily="18" charset="0"/>
              <a:cs typeface="Times New Roman" panose="02020603050405020304" pitchFamily="18" charset="0"/>
            </a:endParaRPr>
          </a:p>
        </p:txBody>
      </p:sp>
      <p:graphicFrame>
        <p:nvGraphicFramePr>
          <p:cNvPr id="7" name="object 7"/>
          <p:cNvGraphicFramePr>
            <a:graphicFrameLocks noGrp="1"/>
          </p:cNvGraphicFramePr>
          <p:nvPr>
            <p:extLst>
              <p:ext uri="{D42A27DB-BD31-4B8C-83A1-F6EECF244321}">
                <p14:modId xmlns:p14="http://schemas.microsoft.com/office/powerpoint/2010/main" val="2657158030"/>
              </p:ext>
            </p:extLst>
          </p:nvPr>
        </p:nvGraphicFramePr>
        <p:xfrm>
          <a:off x="3594100" y="1399324"/>
          <a:ext cx="7099300" cy="1579206"/>
        </p:xfrm>
        <a:graphic>
          <a:graphicData uri="http://schemas.openxmlformats.org/drawingml/2006/table">
            <a:tbl>
              <a:tblPr firstRow="1" bandRow="1">
                <a:tableStyleId>{2D5ABB26-0587-4C30-8999-92F81FD0307C}</a:tableStyleId>
              </a:tblPr>
              <a:tblGrid>
                <a:gridCol w="6189560">
                  <a:extLst>
                    <a:ext uri="{9D8B030D-6E8A-4147-A177-3AD203B41FA5}">
                      <a16:colId xmlns:a16="http://schemas.microsoft.com/office/drawing/2014/main" val="20000"/>
                    </a:ext>
                  </a:extLst>
                </a:gridCol>
                <a:gridCol w="909740">
                  <a:extLst>
                    <a:ext uri="{9D8B030D-6E8A-4147-A177-3AD203B41FA5}">
                      <a16:colId xmlns:a16="http://schemas.microsoft.com/office/drawing/2014/main" val="20001"/>
                    </a:ext>
                  </a:extLst>
                </a:gridCol>
              </a:tblGrid>
              <a:tr h="444105">
                <a:tc>
                  <a:txBody>
                    <a:bodyPr/>
                    <a:lstStyle/>
                    <a:p>
                      <a:pPr marL="31750">
                        <a:lnSpc>
                          <a:spcPts val="2935"/>
                        </a:lnSpc>
                      </a:pPr>
                      <a:r>
                        <a:rPr sz="2550" spc="-5" dirty="0" smtClean="0">
                          <a:latin typeface="Times New Roman" panose="02020603050405020304" pitchFamily="18" charset="0"/>
                          <a:cs typeface="Times New Roman" panose="02020603050405020304" pitchFamily="18" charset="0"/>
                        </a:rPr>
                        <a:t>1</a:t>
                      </a:r>
                      <a:r>
                        <a:rPr sz="2550" spc="-25" dirty="0" smtClean="0">
                          <a:latin typeface="Times New Roman" panose="02020603050405020304" pitchFamily="18" charset="0"/>
                          <a:cs typeface="Times New Roman" panose="02020603050405020304" pitchFamily="18" charset="0"/>
                        </a:rPr>
                        <a:t> </a:t>
                      </a:r>
                      <a:r>
                        <a:rPr lang="lt-LT" sz="2550" spc="-5" noProof="0" dirty="0" smtClean="0">
                          <a:latin typeface="Times New Roman" panose="02020603050405020304" pitchFamily="18" charset="0"/>
                          <a:cs typeface="Times New Roman" panose="02020603050405020304" pitchFamily="18" charset="0"/>
                        </a:rPr>
                        <a:t>sritis</a:t>
                      </a:r>
                      <a:r>
                        <a:rPr sz="2550" spc="-5" dirty="0" smtClean="0">
                          <a:latin typeface="Times New Roman" panose="02020603050405020304" pitchFamily="18" charset="0"/>
                          <a:cs typeface="Times New Roman" panose="02020603050405020304" pitchFamily="18" charset="0"/>
                        </a:rPr>
                        <a:t>.</a:t>
                      </a:r>
                      <a:r>
                        <a:rPr sz="2550" spc="-15" dirty="0" smtClean="0">
                          <a:latin typeface="Times New Roman" panose="02020603050405020304" pitchFamily="18" charset="0"/>
                          <a:cs typeface="Times New Roman" panose="02020603050405020304" pitchFamily="18" charset="0"/>
                        </a:rPr>
                        <a:t> </a:t>
                      </a:r>
                      <a:r>
                        <a:rPr sz="2550" spc="-90" dirty="0" smtClean="0">
                          <a:latin typeface="Times New Roman" panose="02020603050405020304" pitchFamily="18" charset="0"/>
                          <a:cs typeface="Times New Roman" panose="02020603050405020304" pitchFamily="18" charset="0"/>
                        </a:rPr>
                        <a:t>REZULTATAI</a:t>
                      </a:r>
                      <a:endParaRPr sz="255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935"/>
                        </a:lnSpc>
                      </a:pPr>
                      <a:endParaRPr sz="2550" dirty="0">
                        <a:latin typeface="Calibri"/>
                        <a:cs typeface="Calibri"/>
                      </a:endParaRPr>
                    </a:p>
                  </a:txBody>
                  <a:tcPr marL="0" marR="0" marT="0" marB="0">
                    <a:noFill/>
                  </a:tcPr>
                </a:tc>
                <a:extLst>
                  <a:ext uri="{0D108BD9-81ED-4DB2-BD59-A6C34878D82A}">
                    <a16:rowId xmlns:a16="http://schemas.microsoft.com/office/drawing/2014/main" val="10000"/>
                  </a:ext>
                </a:extLst>
              </a:tr>
              <a:tr h="733956">
                <a:tc>
                  <a:txBody>
                    <a:bodyPr/>
                    <a:lstStyle/>
                    <a:p>
                      <a:pPr marL="31750">
                        <a:lnSpc>
                          <a:spcPct val="100000"/>
                        </a:lnSpc>
                        <a:spcBef>
                          <a:spcPts val="1695"/>
                        </a:spcBef>
                      </a:pPr>
                      <a:r>
                        <a:rPr sz="2550" spc="-5" dirty="0">
                          <a:latin typeface="Times New Roman" panose="02020603050405020304" pitchFamily="18" charset="0"/>
                          <a:cs typeface="Times New Roman" panose="02020603050405020304" pitchFamily="18" charset="0"/>
                        </a:rPr>
                        <a:t>2</a:t>
                      </a:r>
                      <a:r>
                        <a:rPr sz="2550" spc="-15" dirty="0">
                          <a:latin typeface="Times New Roman" panose="02020603050405020304" pitchFamily="18" charset="0"/>
                          <a:cs typeface="Times New Roman" panose="02020603050405020304" pitchFamily="18" charset="0"/>
                        </a:rPr>
                        <a:t> </a:t>
                      </a:r>
                      <a:r>
                        <a:rPr sz="2550" spc="-5" dirty="0">
                          <a:latin typeface="Times New Roman" panose="02020603050405020304" pitchFamily="18" charset="0"/>
                          <a:cs typeface="Times New Roman" panose="02020603050405020304" pitchFamily="18" charset="0"/>
                        </a:rPr>
                        <a:t>sritis. </a:t>
                      </a:r>
                      <a:r>
                        <a:rPr sz="2550" spc="-15" dirty="0">
                          <a:latin typeface="Times New Roman" panose="02020603050405020304" pitchFamily="18" charset="0"/>
                          <a:cs typeface="Times New Roman" panose="02020603050405020304" pitchFamily="18" charset="0"/>
                        </a:rPr>
                        <a:t>UGDYMAS(IS)</a:t>
                      </a:r>
                      <a:r>
                        <a:rPr sz="2550" spc="-5" dirty="0">
                          <a:latin typeface="Times New Roman" panose="02020603050405020304" pitchFamily="18" charset="0"/>
                          <a:cs typeface="Times New Roman" panose="02020603050405020304" pitchFamily="18" charset="0"/>
                        </a:rPr>
                        <a:t> IR</a:t>
                      </a:r>
                      <a:r>
                        <a:rPr sz="2550" spc="-30" dirty="0">
                          <a:latin typeface="Times New Roman" panose="02020603050405020304" pitchFamily="18" charset="0"/>
                          <a:cs typeface="Times New Roman" panose="02020603050405020304" pitchFamily="18" charset="0"/>
                        </a:rPr>
                        <a:t> </a:t>
                      </a:r>
                      <a:r>
                        <a:rPr sz="2550" spc="-10" dirty="0">
                          <a:latin typeface="Times New Roman" panose="02020603050405020304" pitchFamily="18" charset="0"/>
                          <a:cs typeface="Times New Roman" panose="02020603050405020304" pitchFamily="18" charset="0"/>
                        </a:rPr>
                        <a:t>MOKINIŲ</a:t>
                      </a:r>
                      <a:endParaRPr sz="2550" dirty="0">
                        <a:latin typeface="Times New Roman" panose="02020603050405020304" pitchFamily="18" charset="0"/>
                        <a:cs typeface="Times New Roman" panose="02020603050405020304" pitchFamily="18" charset="0"/>
                      </a:endParaRPr>
                    </a:p>
                  </a:txBody>
                  <a:tcPr marL="0" marR="0" marT="215265" marB="0"/>
                </a:tc>
                <a:tc>
                  <a:txBody>
                    <a:bodyPr/>
                    <a:lstStyle/>
                    <a:p>
                      <a:pPr>
                        <a:lnSpc>
                          <a:spcPct val="100000"/>
                        </a:lnSpc>
                      </a:pPr>
                      <a:endParaRPr sz="2500" dirty="0">
                        <a:latin typeface="Times New Roman"/>
                        <a:cs typeface="Times New Roman"/>
                      </a:endParaRPr>
                    </a:p>
                  </a:txBody>
                  <a:tcPr marL="0" marR="0" marT="0" marB="0"/>
                </a:tc>
                <a:extLst>
                  <a:ext uri="{0D108BD9-81ED-4DB2-BD59-A6C34878D82A}">
                    <a16:rowId xmlns:a16="http://schemas.microsoft.com/office/drawing/2014/main" val="10001"/>
                  </a:ext>
                </a:extLst>
              </a:tr>
              <a:tr h="401145">
                <a:tc>
                  <a:txBody>
                    <a:bodyPr/>
                    <a:lstStyle/>
                    <a:p>
                      <a:pPr marL="1044575">
                        <a:lnSpc>
                          <a:spcPts val="2670"/>
                        </a:lnSpc>
                      </a:pPr>
                      <a:r>
                        <a:rPr sz="2550" spc="-65" dirty="0">
                          <a:latin typeface="Times New Roman" panose="02020603050405020304" pitchFamily="18" charset="0"/>
                          <a:cs typeface="Times New Roman" panose="02020603050405020304" pitchFamily="18" charset="0"/>
                        </a:rPr>
                        <a:t>PATIRTYS</a:t>
                      </a:r>
                      <a:endParaRPr sz="255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680"/>
                        </a:lnSpc>
                      </a:pPr>
                      <a:endParaRPr sz="2550" dirty="0">
                        <a:latin typeface="Calibri"/>
                        <a:cs typeface="Calibri"/>
                      </a:endParaRPr>
                    </a:p>
                  </a:txBody>
                  <a:tcPr marL="0" marR="0" marT="0" marB="0"/>
                </a:tc>
                <a:extLst>
                  <a:ext uri="{0D108BD9-81ED-4DB2-BD59-A6C34878D82A}">
                    <a16:rowId xmlns:a16="http://schemas.microsoft.com/office/drawing/2014/main" val="10002"/>
                  </a:ext>
                </a:extLst>
              </a:tr>
            </a:tbl>
          </a:graphicData>
        </a:graphic>
      </p:graphicFrame>
      <p:sp>
        <p:nvSpPr>
          <p:cNvPr id="8" name="object 8"/>
          <p:cNvSpPr txBox="1"/>
          <p:nvPr/>
        </p:nvSpPr>
        <p:spPr>
          <a:xfrm>
            <a:off x="3622040" y="3462464"/>
            <a:ext cx="5563672" cy="404598"/>
          </a:xfrm>
          <a:prstGeom prst="rect">
            <a:avLst/>
          </a:prstGeom>
        </p:spPr>
        <p:txBody>
          <a:bodyPr vert="horz" wrap="square" lIns="0" tIns="12065" rIns="0" bIns="0" rtlCol="0">
            <a:spAutoFit/>
          </a:bodyPr>
          <a:lstStyle/>
          <a:p>
            <a:pPr marL="12700">
              <a:lnSpc>
                <a:spcPct val="100000"/>
              </a:lnSpc>
              <a:spcBef>
                <a:spcPts val="95"/>
              </a:spcBef>
            </a:pPr>
            <a:r>
              <a:rPr sz="2550" spc="-5" dirty="0">
                <a:latin typeface="Times New Roman" panose="02020603050405020304" pitchFamily="18" charset="0"/>
                <a:cs typeface="Times New Roman" panose="02020603050405020304" pitchFamily="18" charset="0"/>
              </a:rPr>
              <a:t>3</a:t>
            </a:r>
            <a:r>
              <a:rPr sz="2550" spc="-35" dirty="0">
                <a:latin typeface="Times New Roman" panose="02020603050405020304" pitchFamily="18" charset="0"/>
                <a:cs typeface="Times New Roman" panose="02020603050405020304" pitchFamily="18" charset="0"/>
              </a:rPr>
              <a:t> </a:t>
            </a:r>
            <a:r>
              <a:rPr sz="2550" spc="-5" dirty="0">
                <a:latin typeface="Times New Roman" panose="02020603050405020304" pitchFamily="18" charset="0"/>
                <a:cs typeface="Times New Roman" panose="02020603050405020304" pitchFamily="18" charset="0"/>
              </a:rPr>
              <a:t>sritis.</a:t>
            </a:r>
            <a:r>
              <a:rPr sz="2550" spc="-20" dirty="0">
                <a:latin typeface="Times New Roman" panose="02020603050405020304" pitchFamily="18" charset="0"/>
                <a:cs typeface="Times New Roman" panose="02020603050405020304" pitchFamily="18" charset="0"/>
              </a:rPr>
              <a:t> </a:t>
            </a:r>
            <a:r>
              <a:rPr sz="2550" spc="-15" dirty="0">
                <a:latin typeface="Times New Roman" panose="02020603050405020304" pitchFamily="18" charset="0"/>
                <a:cs typeface="Times New Roman" panose="02020603050405020304" pitchFamily="18" charset="0"/>
              </a:rPr>
              <a:t>UGDYMO(SI)</a:t>
            </a:r>
            <a:r>
              <a:rPr sz="2550" spc="-20" dirty="0">
                <a:latin typeface="Times New Roman" panose="02020603050405020304" pitchFamily="18" charset="0"/>
                <a:cs typeface="Times New Roman" panose="02020603050405020304" pitchFamily="18" charset="0"/>
              </a:rPr>
              <a:t> APLINKOS</a:t>
            </a:r>
            <a:endParaRPr sz="2550" dirty="0">
              <a:latin typeface="Times New Roman" panose="02020603050405020304" pitchFamily="18" charset="0"/>
              <a:cs typeface="Times New Roman" panose="02020603050405020304" pitchFamily="18" charset="0"/>
            </a:endParaRPr>
          </a:p>
        </p:txBody>
      </p:sp>
      <p:sp>
        <p:nvSpPr>
          <p:cNvPr id="10" name="object 10"/>
          <p:cNvSpPr txBox="1"/>
          <p:nvPr/>
        </p:nvSpPr>
        <p:spPr>
          <a:xfrm>
            <a:off x="3622040" y="4350996"/>
            <a:ext cx="5258872" cy="404598"/>
          </a:xfrm>
          <a:prstGeom prst="rect">
            <a:avLst/>
          </a:prstGeom>
        </p:spPr>
        <p:txBody>
          <a:bodyPr vert="horz" wrap="square" lIns="0" tIns="12065" rIns="0" bIns="0" rtlCol="0">
            <a:spAutoFit/>
          </a:bodyPr>
          <a:lstStyle/>
          <a:p>
            <a:pPr marL="12700">
              <a:lnSpc>
                <a:spcPct val="100000"/>
              </a:lnSpc>
              <a:spcBef>
                <a:spcPts val="95"/>
              </a:spcBef>
            </a:pPr>
            <a:r>
              <a:rPr sz="2550" spc="-5" dirty="0">
                <a:latin typeface="Times New Roman" panose="02020603050405020304" pitchFamily="18" charset="0"/>
                <a:cs typeface="Times New Roman" panose="02020603050405020304" pitchFamily="18" charset="0"/>
              </a:rPr>
              <a:t>4</a:t>
            </a:r>
            <a:r>
              <a:rPr sz="2550" spc="-20" dirty="0">
                <a:latin typeface="Times New Roman" panose="02020603050405020304" pitchFamily="18" charset="0"/>
                <a:cs typeface="Times New Roman" panose="02020603050405020304" pitchFamily="18" charset="0"/>
              </a:rPr>
              <a:t> </a:t>
            </a:r>
            <a:r>
              <a:rPr sz="2550" spc="-5" dirty="0">
                <a:latin typeface="Times New Roman" panose="02020603050405020304" pitchFamily="18" charset="0"/>
                <a:cs typeface="Times New Roman" panose="02020603050405020304" pitchFamily="18" charset="0"/>
              </a:rPr>
              <a:t>sritis.</a:t>
            </a:r>
            <a:r>
              <a:rPr sz="2550" spc="-10" dirty="0">
                <a:latin typeface="Times New Roman" panose="02020603050405020304" pitchFamily="18" charset="0"/>
                <a:cs typeface="Times New Roman" panose="02020603050405020304" pitchFamily="18" charset="0"/>
              </a:rPr>
              <a:t> </a:t>
            </a:r>
            <a:r>
              <a:rPr sz="2550" spc="-40" dirty="0">
                <a:latin typeface="Times New Roman" panose="02020603050405020304" pitchFamily="18" charset="0"/>
                <a:cs typeface="Times New Roman" panose="02020603050405020304" pitchFamily="18" charset="0"/>
              </a:rPr>
              <a:t>LYDERYSTĖ</a:t>
            </a:r>
            <a:r>
              <a:rPr sz="2550" spc="5" dirty="0">
                <a:latin typeface="Times New Roman" panose="02020603050405020304" pitchFamily="18" charset="0"/>
                <a:cs typeface="Times New Roman" panose="02020603050405020304" pitchFamily="18" charset="0"/>
              </a:rPr>
              <a:t> </a:t>
            </a:r>
            <a:r>
              <a:rPr sz="2550" spc="-5" dirty="0">
                <a:latin typeface="Times New Roman" panose="02020603050405020304" pitchFamily="18" charset="0"/>
                <a:cs typeface="Times New Roman" panose="02020603050405020304" pitchFamily="18" charset="0"/>
              </a:rPr>
              <a:t>IR</a:t>
            </a:r>
            <a:r>
              <a:rPr sz="2550" spc="-35" dirty="0">
                <a:latin typeface="Times New Roman" panose="02020603050405020304" pitchFamily="18" charset="0"/>
                <a:cs typeface="Times New Roman" panose="02020603050405020304" pitchFamily="18" charset="0"/>
              </a:rPr>
              <a:t> </a:t>
            </a:r>
            <a:r>
              <a:rPr sz="2550" spc="-45" dirty="0">
                <a:latin typeface="Times New Roman" panose="02020603050405020304" pitchFamily="18" charset="0"/>
                <a:cs typeface="Times New Roman" panose="02020603050405020304" pitchFamily="18" charset="0"/>
              </a:rPr>
              <a:t>VADYBA</a:t>
            </a:r>
            <a:endParaRPr sz="255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1085850" y="2762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469900" y="123825"/>
            <a:ext cx="10058400" cy="6917278"/>
          </a:xfrm>
        </p:spPr>
        <p:txBody>
          <a:bodyPr>
            <a:normAutofit lnSpcReduction="10000"/>
          </a:bodyPr>
          <a:lstStyle/>
          <a:p>
            <a:pPr marL="90487" marR="0" lvl="0" indent="0" algn="r" rtl="0">
              <a:lnSpc>
                <a:spcPct val="100000"/>
              </a:lnSpc>
              <a:spcBef>
                <a:spcPts val="0"/>
              </a:spcBef>
              <a:spcAft>
                <a:spcPts val="0"/>
              </a:spcAft>
              <a:buClr>
                <a:schemeClr val="dk1"/>
              </a:buClr>
              <a:buSzPts val="1200"/>
              <a:buFont typeface="Calibri"/>
              <a:buNone/>
            </a:pPr>
            <a:endParaRPr lang="lt-LT" sz="2400" u="sng" dirty="0" smtClean="0">
              <a:solidFill>
                <a:schemeClr val="tx1"/>
              </a:solidFill>
              <a:latin typeface="Times New Roman" panose="02020603050405020304" pitchFamily="18" charset="0"/>
              <a:cs typeface="Times New Roman" panose="02020603050405020304" pitchFamily="18" charset="0"/>
              <a:sym typeface="Calibri"/>
            </a:endParaRPr>
          </a:p>
          <a:p>
            <a:pPr marL="90487" marR="0" lvl="0" indent="0" algn="r" rtl="0">
              <a:lnSpc>
                <a:spcPct val="100000"/>
              </a:lnSpc>
              <a:spcBef>
                <a:spcPts val="0"/>
              </a:spcBef>
              <a:spcAft>
                <a:spcPts val="0"/>
              </a:spcAft>
              <a:buClr>
                <a:schemeClr val="dk1"/>
              </a:buClr>
              <a:buSzPts val="1200"/>
              <a:buFont typeface="Calibri"/>
              <a:buNone/>
            </a:pPr>
            <a:endParaRPr lang="lt-LT" sz="2400" u="sng" dirty="0">
              <a:solidFill>
                <a:schemeClr val="tx1"/>
              </a:solidFill>
              <a:latin typeface="Times New Roman" panose="02020603050405020304" pitchFamily="18" charset="0"/>
              <a:cs typeface="Times New Roman" panose="02020603050405020304" pitchFamily="18" charset="0"/>
              <a:sym typeface="Calibri"/>
            </a:endParaRPr>
          </a:p>
          <a:p>
            <a:pPr marL="90487" marR="0" lvl="0" indent="0" algn="r" rtl="0">
              <a:lnSpc>
                <a:spcPct val="100000"/>
              </a:lnSpc>
              <a:spcBef>
                <a:spcPts val="0"/>
              </a:spcBef>
              <a:spcAft>
                <a:spcPts val="0"/>
              </a:spcAft>
              <a:buClr>
                <a:schemeClr val="dk1"/>
              </a:buClr>
              <a:buSzPts val="1200"/>
              <a:buFont typeface="Calibri"/>
              <a:buNone/>
            </a:pPr>
            <a:r>
              <a:rPr lang="lt-LT" sz="2400" u="sng" dirty="0" smtClean="0">
                <a:solidFill>
                  <a:schemeClr val="tx1"/>
                </a:solidFill>
                <a:latin typeface="Times New Roman" panose="02020603050405020304" pitchFamily="18" charset="0"/>
                <a:cs typeface="Times New Roman" panose="02020603050405020304" pitchFamily="18" charset="0"/>
                <a:sym typeface="Calibri"/>
              </a:rPr>
              <a:t>TRŪKUMAI</a:t>
            </a:r>
          </a:p>
          <a:p>
            <a:pPr marL="90487" marR="0" lvl="0" indent="0" algn="l" rtl="0">
              <a:lnSpc>
                <a:spcPct val="100000"/>
              </a:lnSpc>
              <a:spcBef>
                <a:spcPts val="0"/>
              </a:spcBef>
              <a:spcAft>
                <a:spcPts val="0"/>
              </a:spcAft>
              <a:buClr>
                <a:schemeClr val="dk1"/>
              </a:buClr>
              <a:buSzPts val="1200"/>
              <a:buFont typeface="Calibri"/>
              <a:buNone/>
            </a:pPr>
            <a:endParaRPr lang="lt-LT" sz="2000" b="0" dirty="0">
              <a:solidFill>
                <a:schemeClr val="tx1"/>
              </a:solidFill>
              <a:latin typeface="Times New Roman" panose="02020603050405020304" pitchFamily="18" charset="0"/>
              <a:ea typeface="Calibri"/>
              <a:cs typeface="Times New Roman" panose="02020603050405020304" pitchFamily="18" charset="0"/>
              <a:sym typeface="Calibri"/>
            </a:endParaRPr>
          </a:p>
          <a:p>
            <a:pPr marL="0" indent="0" defTabSz="914400">
              <a:lnSpc>
                <a:spcPct val="100000"/>
              </a:lnSpc>
              <a:spcBef>
                <a:spcPts val="0"/>
              </a:spcBef>
              <a:spcAft>
                <a:spcPts val="0"/>
              </a:spcAft>
              <a:buClrTx/>
              <a:buSzTx/>
              <a:buNone/>
              <a:defRPr/>
            </a:pPr>
            <a:r>
              <a:rPr lang="lt-LT" sz="1800" b="1" dirty="0" smtClean="0"/>
              <a:t>2.1.3</a:t>
            </a:r>
            <a:r>
              <a:rPr lang="lt-LT" sz="1800" b="1" dirty="0"/>
              <a:t>. Orientavimasis į mokinių poreikius</a:t>
            </a:r>
          </a:p>
          <a:p>
            <a:pPr marL="0" lvl="0" indent="0" defTabSz="914400">
              <a:lnSpc>
                <a:spcPct val="100000"/>
              </a:lnSpc>
              <a:spcBef>
                <a:spcPts val="0"/>
              </a:spcBef>
              <a:spcAft>
                <a:spcPts val="0"/>
              </a:spcAft>
              <a:buClrTx/>
              <a:buSzTx/>
              <a:buNone/>
              <a:defRPr/>
            </a:pPr>
            <a:r>
              <a:rPr lang="lt-LT" sz="1800" b="1" i="1" dirty="0"/>
              <a:t>Raktinis </a:t>
            </a:r>
            <a:r>
              <a:rPr lang="lt-LT" sz="1800" b="1" i="1" dirty="0" smtClean="0"/>
              <a:t>žodis:</a:t>
            </a:r>
            <a:r>
              <a:rPr lang="en-US" sz="1800" b="1" i="1" dirty="0" smtClean="0"/>
              <a:t> </a:t>
            </a:r>
            <a:r>
              <a:rPr lang="lt-LT" sz="1800" b="1" i="1" dirty="0" smtClean="0"/>
              <a:t>Poreikių </a:t>
            </a:r>
            <a:r>
              <a:rPr lang="lt-LT" sz="1800" b="1" i="1" dirty="0"/>
              <a:t>pažinimas </a:t>
            </a:r>
            <a:r>
              <a:rPr lang="en-US" sz="1800" b="1" i="1" dirty="0" smtClean="0"/>
              <a:t> </a:t>
            </a:r>
          </a:p>
          <a:p>
            <a:pPr marL="0" lvl="0" indent="0" defTabSz="914400">
              <a:lnSpc>
                <a:spcPct val="100000"/>
              </a:lnSpc>
              <a:spcBef>
                <a:spcPts val="0"/>
              </a:spcBef>
              <a:spcAft>
                <a:spcPts val="0"/>
              </a:spcAft>
              <a:buClrTx/>
              <a:buSzTx/>
              <a:buNone/>
              <a:defRPr/>
            </a:pPr>
            <a:r>
              <a:rPr lang="lt-LT" sz="1800" dirty="0"/>
              <a:t>Mokykloje sistemingai analizuojami mokinių ugdymosi poreikiai. Atliekami tyrimai, diagnostinio vertinimo rezultatai sudaro galimybę laiku atpažinti individualius ugdymosi poreikius, polinkius bei galimybes. Į tyrimų (diagnostinio vertinimo) rezultatus atsižvelgiama, planuojant visų ir kiekvieno mokinio ugdymą (dalykų ir neformaliojo ugdymo veiklų pasiūlą, mokymosi veiklų diferencijavimą ir (ar) individualizavimą</a:t>
            </a:r>
            <a:r>
              <a:rPr lang="lt-LT" sz="1800" dirty="0" smtClean="0"/>
              <a:t>).</a:t>
            </a:r>
            <a:endParaRPr lang="en-US" sz="1800" dirty="0" smtClean="0"/>
          </a:p>
          <a:p>
            <a:pPr marL="0" lvl="0" indent="0" defTabSz="914400">
              <a:lnSpc>
                <a:spcPct val="100000"/>
              </a:lnSpc>
              <a:spcBef>
                <a:spcPts val="0"/>
              </a:spcBef>
              <a:spcAft>
                <a:spcPts val="0"/>
              </a:spcAft>
              <a:buClrTx/>
              <a:buSzTx/>
              <a:buNone/>
              <a:defRPr/>
            </a:pPr>
            <a:endParaRPr lang="en-US" sz="1800" i="1" dirty="0">
              <a:latin typeface="Times New Roman" panose="02020603050405020304" pitchFamily="18" charset="0"/>
              <a:cs typeface="Times New Roman" panose="02020603050405020304" pitchFamily="18" charset="0"/>
            </a:endParaRPr>
          </a:p>
          <a:p>
            <a:pPr marL="91440" marR="500380" lvl="0" indent="0">
              <a:lnSpc>
                <a:spcPct val="100000"/>
              </a:lnSpc>
              <a:spcBef>
                <a:spcPts val="0"/>
              </a:spcBef>
              <a:spcAft>
                <a:spcPts val="0"/>
              </a:spcAft>
              <a:buClrTx/>
              <a:buSzTx/>
              <a:buNone/>
              <a:defRPr/>
            </a:pPr>
            <a:r>
              <a:rPr lang="en-US" sz="1800" b="1" dirty="0"/>
              <a:t>2.3.2. </a:t>
            </a:r>
            <a:r>
              <a:rPr lang="en-US" sz="1800" b="1" dirty="0" err="1"/>
              <a:t>Ugdymas</a:t>
            </a:r>
            <a:r>
              <a:rPr lang="lt-LT" sz="1800" b="1" dirty="0"/>
              <a:t> </a:t>
            </a:r>
            <a:r>
              <a:rPr lang="en-US" sz="1800" b="1" dirty="0" err="1"/>
              <a:t>mokyklos</a:t>
            </a:r>
            <a:r>
              <a:rPr lang="en-US" sz="1800" b="1" dirty="0"/>
              <a:t> </a:t>
            </a:r>
            <a:r>
              <a:rPr lang="en-US" sz="1800" b="1" dirty="0" err="1"/>
              <a:t>gyvenimu</a:t>
            </a:r>
            <a:r>
              <a:rPr lang="en-US" sz="1800" b="1" dirty="0"/>
              <a:t> </a:t>
            </a:r>
            <a:endParaRPr lang="lt-LT" sz="1800" b="1" i="1" dirty="0"/>
          </a:p>
          <a:p>
            <a:pPr marL="91440" marR="500380" lvl="0" indent="0">
              <a:lnSpc>
                <a:spcPct val="100000"/>
              </a:lnSpc>
              <a:spcBef>
                <a:spcPts val="0"/>
              </a:spcBef>
              <a:spcAft>
                <a:spcPts val="0"/>
              </a:spcAft>
              <a:buClrTx/>
              <a:buSzTx/>
              <a:buNone/>
              <a:defRPr/>
            </a:pPr>
            <a:r>
              <a:rPr lang="lt-LT" sz="1800" b="1" i="1" dirty="0"/>
              <a:t>Raktinis </a:t>
            </a:r>
            <a:r>
              <a:rPr lang="lt-LT" sz="1800" b="1" i="1" dirty="0" smtClean="0"/>
              <a:t>žodis:</a:t>
            </a:r>
            <a:r>
              <a:rPr lang="en-US" sz="1800" b="1" i="1" dirty="0" smtClean="0"/>
              <a:t> </a:t>
            </a:r>
            <a:r>
              <a:rPr lang="lt-LT" sz="1800" b="1" i="1" dirty="0" smtClean="0"/>
              <a:t>Santykiai </a:t>
            </a:r>
            <a:r>
              <a:rPr lang="lt-LT" sz="1800" b="1" i="1" dirty="0"/>
              <a:t>ir mokinių savijauta </a:t>
            </a:r>
            <a:endParaRPr lang="en-US" sz="1800" b="1" i="1" dirty="0" smtClean="0"/>
          </a:p>
          <a:p>
            <a:pPr marL="91440" marR="500380" lvl="0" indent="0">
              <a:lnSpc>
                <a:spcPct val="100000"/>
              </a:lnSpc>
              <a:spcBef>
                <a:spcPts val="0"/>
              </a:spcBef>
              <a:spcAft>
                <a:spcPts val="0"/>
              </a:spcAft>
              <a:buClrTx/>
              <a:buSzTx/>
              <a:buNone/>
              <a:defRPr/>
            </a:pPr>
            <a:r>
              <a:rPr lang="lt-LT" sz="1800" dirty="0"/>
              <a:t>Mokinių tarpusavio, mokinių ir mokytojų, mokytojų tarpusavio santykiai grindžiami pagarba, pasitikėjimu, pastangomis suprasti kitą, geranoriškumu, rūpinimusi padedant ir dalijantis. Siekiama, kad kiekvienas jaustųsi vertingas, reikalingas ir saugus.</a:t>
            </a:r>
            <a:endParaRPr lang="en-US" sz="1800" i="1" dirty="0">
              <a:latin typeface="Times New Roman" panose="02020603050405020304" pitchFamily="18" charset="0"/>
              <a:cs typeface="Times New Roman" panose="02020603050405020304" pitchFamily="18" charset="0"/>
            </a:endParaRPr>
          </a:p>
          <a:p>
            <a:pPr marL="0" lvl="0" indent="0" defTabSz="914400">
              <a:lnSpc>
                <a:spcPct val="100000"/>
              </a:lnSpc>
              <a:spcBef>
                <a:spcPts val="0"/>
              </a:spcBef>
              <a:spcAft>
                <a:spcPts val="0"/>
              </a:spcAft>
              <a:buClrTx/>
              <a:buSzTx/>
              <a:buNone/>
              <a:defRPr/>
            </a:pPr>
            <a:endParaRPr lang="en-US" sz="1800" dirty="0" smtClean="0">
              <a:solidFill>
                <a:prstClr val="black"/>
              </a:solidFill>
            </a:endParaRPr>
          </a:p>
          <a:p>
            <a:pPr marL="0" lvl="0" indent="0" defTabSz="914400">
              <a:lnSpc>
                <a:spcPct val="100000"/>
              </a:lnSpc>
              <a:spcBef>
                <a:spcPts val="0"/>
              </a:spcBef>
              <a:spcAft>
                <a:spcPts val="0"/>
              </a:spcAft>
              <a:buClrTx/>
              <a:buSzTx/>
              <a:buNone/>
              <a:defRPr/>
            </a:pPr>
            <a:r>
              <a:rPr lang="lt-LT" sz="1800" b="1" dirty="0" smtClean="0">
                <a:solidFill>
                  <a:prstClr val="black"/>
                </a:solidFill>
              </a:rPr>
              <a:t>2.2.1</a:t>
            </a:r>
            <a:r>
              <a:rPr lang="lt-LT" sz="1800" b="1" dirty="0">
                <a:solidFill>
                  <a:prstClr val="black"/>
                </a:solidFill>
              </a:rPr>
              <a:t>. Mokymosi lūkesčiai ir mokinių skatinimas </a:t>
            </a:r>
            <a:endParaRPr lang="lt-LT" sz="1800" b="1" i="1" dirty="0">
              <a:solidFill>
                <a:prstClr val="black"/>
              </a:solidFill>
            </a:endParaRPr>
          </a:p>
          <a:p>
            <a:pPr marL="0" lvl="0" indent="0" defTabSz="914400">
              <a:lnSpc>
                <a:spcPct val="100000"/>
              </a:lnSpc>
              <a:spcBef>
                <a:spcPts val="0"/>
              </a:spcBef>
              <a:spcAft>
                <a:spcPts val="0"/>
              </a:spcAft>
              <a:buClrTx/>
              <a:buSzTx/>
              <a:buNone/>
              <a:defRPr/>
            </a:pPr>
            <a:r>
              <a:rPr lang="lt-LT" sz="1800" b="1" i="1" dirty="0">
                <a:solidFill>
                  <a:prstClr val="black"/>
                </a:solidFill>
              </a:rPr>
              <a:t>Raktinis </a:t>
            </a:r>
            <a:r>
              <a:rPr lang="lt-LT" sz="1800" b="1" i="1" dirty="0" smtClean="0">
                <a:solidFill>
                  <a:prstClr val="black"/>
                </a:solidFill>
              </a:rPr>
              <a:t>žodis:</a:t>
            </a:r>
            <a:r>
              <a:rPr lang="en-US" sz="1800" b="1" i="1" dirty="0" smtClean="0">
                <a:solidFill>
                  <a:prstClr val="black"/>
                </a:solidFill>
              </a:rPr>
              <a:t> </a:t>
            </a:r>
            <a:r>
              <a:rPr lang="lt-LT" sz="1800" b="1" i="1" dirty="0" smtClean="0">
                <a:solidFill>
                  <a:prstClr val="black"/>
                </a:solidFill>
              </a:rPr>
              <a:t>Tikėjimas </a:t>
            </a:r>
            <a:r>
              <a:rPr lang="lt-LT" sz="1800" b="1" i="1" dirty="0">
                <a:solidFill>
                  <a:prstClr val="black"/>
                </a:solidFill>
              </a:rPr>
              <a:t>mokinio galiomis</a:t>
            </a:r>
            <a:endParaRPr lang="lt-LT" sz="1800" b="1" i="1" dirty="0">
              <a:solidFill>
                <a:prstClr val="black"/>
              </a:solidFill>
              <a:latin typeface="Times New Roman" panose="02020603050405020304" pitchFamily="18" charset="0"/>
              <a:cs typeface="Times New Roman" panose="02020603050405020304" pitchFamily="18" charset="0"/>
            </a:endParaRPr>
          </a:p>
          <a:p>
            <a:pPr lvl="0"/>
            <a:r>
              <a:rPr lang="lt-LT" sz="1800" dirty="0"/>
              <a:t>Mokytojai tiki mokinio kaip asmenybės augimo ir mokymosi galiomis. Mokytojų nuostatos ir palaikymas padeda formuotis aukštiems mokinių siekiams ir savigarbai. Sudarydami ugdymo planus, numatydami siektinus rezultatus, mokytojai kuria mokinio jėgas atitinkančius bei nuolatines pastangas stimuliuojančius iššūkius. Mokiniai geba išsakyti individualius mokymosi lūkesčius, kurie liudija jų pasitikėjimą savo jėgomis ir sveikas </a:t>
            </a:r>
            <a:r>
              <a:rPr lang="lt-LT" sz="1800" dirty="0" smtClean="0"/>
              <a:t>ambicijas</a:t>
            </a:r>
          </a:p>
        </p:txBody>
      </p:sp>
    </p:spTree>
    <p:extLst>
      <p:ext uri="{BB962C8B-B14F-4D97-AF65-F5344CB8AC3E}">
        <p14:creationId xmlns:p14="http://schemas.microsoft.com/office/powerpoint/2010/main" val="15413605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1085850" y="2762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393700" y="707112"/>
            <a:ext cx="10058400" cy="6917278"/>
          </a:xfrm>
        </p:spPr>
        <p:txBody>
          <a:bodyPr>
            <a:normAutofit/>
          </a:bodyPr>
          <a:lstStyle/>
          <a:p>
            <a:pPr marL="90487" marR="0" lvl="0" indent="0" algn="r" rtl="0">
              <a:lnSpc>
                <a:spcPct val="100000"/>
              </a:lnSpc>
              <a:spcBef>
                <a:spcPts val="0"/>
              </a:spcBef>
              <a:spcAft>
                <a:spcPts val="0"/>
              </a:spcAft>
              <a:buClr>
                <a:schemeClr val="dk1"/>
              </a:buClr>
              <a:buSzPts val="1200"/>
              <a:buFont typeface="Calibri"/>
              <a:buNone/>
            </a:pPr>
            <a:r>
              <a:rPr lang="lt-LT" sz="2400" u="sng" dirty="0" smtClean="0">
                <a:solidFill>
                  <a:schemeClr val="tx1"/>
                </a:solidFill>
                <a:latin typeface="Times New Roman" panose="02020603050405020304" pitchFamily="18" charset="0"/>
                <a:cs typeface="Times New Roman" panose="02020603050405020304" pitchFamily="18" charset="0"/>
                <a:sym typeface="Calibri"/>
              </a:rPr>
              <a:t>TRŪKUMAI</a:t>
            </a:r>
          </a:p>
          <a:p>
            <a:pPr marL="90487" marR="0" lvl="0" indent="0" algn="l" rtl="0">
              <a:lnSpc>
                <a:spcPct val="100000"/>
              </a:lnSpc>
              <a:spcBef>
                <a:spcPts val="0"/>
              </a:spcBef>
              <a:spcAft>
                <a:spcPts val="0"/>
              </a:spcAft>
              <a:buClr>
                <a:schemeClr val="dk1"/>
              </a:buClr>
              <a:buSzPts val="1200"/>
              <a:buFont typeface="Calibri"/>
              <a:buNone/>
            </a:pPr>
            <a:endParaRPr lang="lt-LT" sz="2000" b="0" dirty="0">
              <a:solidFill>
                <a:schemeClr val="tx1"/>
              </a:solidFill>
              <a:latin typeface="Times New Roman" panose="02020603050405020304" pitchFamily="18" charset="0"/>
              <a:ea typeface="Calibri"/>
              <a:cs typeface="Times New Roman" panose="02020603050405020304" pitchFamily="18" charset="0"/>
              <a:sym typeface="Calibri"/>
            </a:endParaRPr>
          </a:p>
          <a:p>
            <a:pPr marL="90487" marR="0" lvl="0" indent="0" algn="l" rtl="0">
              <a:lnSpc>
                <a:spcPct val="100000"/>
              </a:lnSpc>
              <a:spcBef>
                <a:spcPts val="0"/>
              </a:spcBef>
              <a:spcAft>
                <a:spcPts val="0"/>
              </a:spcAft>
              <a:buClr>
                <a:schemeClr val="dk1"/>
              </a:buClr>
              <a:buSzPts val="1200"/>
              <a:buFont typeface="Calibri"/>
              <a:buNone/>
            </a:pPr>
            <a:endParaRPr lang="en-US" sz="1800" b="0" dirty="0" smtClean="0">
              <a:solidFill>
                <a:schemeClr val="tx1"/>
              </a:solidFill>
              <a:latin typeface="Times New Roman" panose="02020603050405020304" pitchFamily="18" charset="0"/>
              <a:cs typeface="Times New Roman" panose="02020603050405020304" pitchFamily="18" charset="0"/>
            </a:endParaRPr>
          </a:p>
          <a:p>
            <a:pPr marL="90487" marR="0" lvl="0" indent="0" algn="l" rtl="0">
              <a:lnSpc>
                <a:spcPct val="100000"/>
              </a:lnSpc>
              <a:spcBef>
                <a:spcPts val="0"/>
              </a:spcBef>
              <a:spcAft>
                <a:spcPts val="0"/>
              </a:spcAft>
              <a:buClr>
                <a:schemeClr val="dk1"/>
              </a:buClr>
              <a:buSzPts val="1200"/>
              <a:buFont typeface="Calibri"/>
              <a:buNone/>
            </a:pPr>
            <a:endParaRPr lang="lt-LT" sz="1800" b="0" dirty="0" smtClean="0">
              <a:solidFill>
                <a:schemeClr val="tx1"/>
              </a:solidFill>
              <a:latin typeface="Times New Roman" panose="02020603050405020304" pitchFamily="18" charset="0"/>
              <a:cs typeface="Times New Roman" panose="02020603050405020304" pitchFamily="18" charset="0"/>
            </a:endParaRPr>
          </a:p>
          <a:p>
            <a:pPr marL="0" lvl="0" indent="0">
              <a:lnSpc>
                <a:spcPct val="100000"/>
              </a:lnSpc>
              <a:spcBef>
                <a:spcPts val="0"/>
              </a:spcBef>
              <a:spcAft>
                <a:spcPts val="0"/>
              </a:spcAft>
              <a:buClrTx/>
              <a:buSzTx/>
              <a:buNone/>
              <a:defRPr/>
            </a:pPr>
            <a:r>
              <a:rPr lang="en-US" sz="1800" b="1" dirty="0" smtClean="0"/>
              <a:t>1.2.2</a:t>
            </a:r>
            <a:r>
              <a:rPr lang="en-US" sz="1800" b="1" dirty="0"/>
              <a:t>. </a:t>
            </a:r>
            <a:r>
              <a:rPr lang="en-US" sz="1800" b="1" dirty="0" err="1"/>
              <a:t>Mokyklos</a:t>
            </a:r>
            <a:r>
              <a:rPr lang="en-US" sz="1800" b="1" dirty="0"/>
              <a:t> </a:t>
            </a:r>
            <a:r>
              <a:rPr lang="en-US" sz="1800" b="1" dirty="0" err="1"/>
              <a:t>pasiekimai</a:t>
            </a:r>
            <a:r>
              <a:rPr lang="en-US" sz="1800" b="1" dirty="0"/>
              <a:t> </a:t>
            </a:r>
            <a:r>
              <a:rPr lang="en-US" sz="1800" b="1" dirty="0" err="1"/>
              <a:t>ir</a:t>
            </a:r>
            <a:r>
              <a:rPr lang="en-US" sz="1800" b="1" dirty="0"/>
              <a:t> </a:t>
            </a:r>
            <a:r>
              <a:rPr lang="en-US" sz="1800" b="1" dirty="0" err="1"/>
              <a:t>pažanga</a:t>
            </a:r>
            <a:r>
              <a:rPr lang="en-US" sz="1800" b="1" dirty="0"/>
              <a:t> </a:t>
            </a:r>
            <a:endParaRPr lang="lt-LT" sz="1800" b="1" i="1" dirty="0"/>
          </a:p>
          <a:p>
            <a:pPr marL="0" lvl="0" indent="0">
              <a:lnSpc>
                <a:spcPct val="100000"/>
              </a:lnSpc>
              <a:spcBef>
                <a:spcPts val="0"/>
              </a:spcBef>
              <a:spcAft>
                <a:spcPts val="0"/>
              </a:spcAft>
              <a:buClrTx/>
              <a:buSzTx/>
              <a:buNone/>
              <a:defRPr/>
            </a:pPr>
            <a:r>
              <a:rPr lang="lt-LT" sz="1800" b="1" i="1" dirty="0"/>
              <a:t>Raktinis </a:t>
            </a:r>
            <a:r>
              <a:rPr lang="lt-LT" sz="1800" b="1" i="1" dirty="0" smtClean="0"/>
              <a:t>žodis:</a:t>
            </a:r>
            <a:r>
              <a:rPr lang="en-US" sz="1800" b="1" i="1" dirty="0" smtClean="0"/>
              <a:t> </a:t>
            </a:r>
            <a:r>
              <a:rPr lang="lt-LT" sz="1800" b="1" i="1" dirty="0" smtClean="0"/>
              <a:t>Pasiekimų </a:t>
            </a:r>
            <a:r>
              <a:rPr lang="lt-LT" sz="1800" b="1" i="1" dirty="0"/>
              <a:t>ir pažangos </a:t>
            </a:r>
            <a:r>
              <a:rPr lang="lt-LT" sz="1800" b="1" i="1" dirty="0" smtClean="0"/>
              <a:t>pagrįstumas</a:t>
            </a:r>
            <a:endParaRPr lang="en-US" sz="1800" b="1" i="1" dirty="0" smtClean="0"/>
          </a:p>
          <a:p>
            <a:pPr marL="0" lvl="0" indent="0">
              <a:lnSpc>
                <a:spcPct val="100000"/>
              </a:lnSpc>
              <a:spcBef>
                <a:spcPts val="0"/>
              </a:spcBef>
              <a:spcAft>
                <a:spcPts val="0"/>
              </a:spcAft>
              <a:buClrTx/>
              <a:buSzTx/>
              <a:buNone/>
              <a:defRPr/>
            </a:pPr>
            <a:endParaRPr lang="en-US" sz="1800" i="1" dirty="0" smtClean="0"/>
          </a:p>
          <a:p>
            <a:pPr marL="0" lvl="0" indent="0">
              <a:lnSpc>
                <a:spcPct val="100000"/>
              </a:lnSpc>
              <a:spcBef>
                <a:spcPts val="0"/>
              </a:spcBef>
              <a:spcAft>
                <a:spcPts val="0"/>
              </a:spcAft>
              <a:buClrTx/>
              <a:buSzTx/>
              <a:buNone/>
              <a:defRPr/>
            </a:pPr>
            <a:r>
              <a:rPr lang="lt-LT" sz="1800" dirty="0"/>
              <a:t>Mokytojai yra įvaldę įvairias vertinimo strategijas ir būdus, kuriuos naudoja kiekvieno mokinio išgalių gilesniam pažinimui, ugdymo(si) proceso bei daromos pažangos stebėjimui ir įvertinimui, mokinio mokymosi sunkumų diagnozavimui laiku. Turima vertinimo informacija ir tyrimų duomenimis remiamasi nustatant prioritetinius ugdymo(si) kokybės gerinimo mokykloje uždavinius, kuriant ir koreguojant mokyklos ugdymo turinį, pasirenkant mokymo(si) priemones ir metodus, planuojant mokytojų mokymąsi – vieniems iš kitų, drauge ar kt.</a:t>
            </a:r>
            <a:endParaRPr lang="en-US" sz="1800" i="1" dirty="0"/>
          </a:p>
        </p:txBody>
      </p:sp>
    </p:spTree>
    <p:extLst>
      <p:ext uri="{BB962C8B-B14F-4D97-AF65-F5344CB8AC3E}">
        <p14:creationId xmlns:p14="http://schemas.microsoft.com/office/powerpoint/2010/main" val="16144086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878205" y="123825"/>
            <a:ext cx="9089390" cy="430887"/>
          </a:xfrm>
        </p:spPr>
        <p:txBody>
          <a:bodyPr>
            <a:normAutofit fontScale="90000"/>
          </a:bodyPr>
          <a:lstStyle/>
          <a:p>
            <a:pPr algn="ctr"/>
            <a:r>
              <a:rPr lang="lt-LT" sz="2800" dirty="0" smtClean="0">
                <a:solidFill>
                  <a:schemeClr val="tx1"/>
                </a:solidFill>
                <a:latin typeface="Times New Roman" panose="02020603050405020304" pitchFamily="18" charset="0"/>
                <a:cs typeface="Times New Roman" panose="02020603050405020304" pitchFamily="18" charset="0"/>
              </a:rPr>
              <a:t>ILUSTRACIJOS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Antrinis pavadinimas 5"/>
          <p:cNvSpPr>
            <a:spLocks noGrp="1"/>
          </p:cNvSpPr>
          <p:nvPr>
            <p:ph idx="1"/>
          </p:nvPr>
        </p:nvSpPr>
        <p:spPr>
          <a:xfrm>
            <a:off x="241300" y="707112"/>
            <a:ext cx="10210800" cy="6647974"/>
          </a:xfrm>
        </p:spPr>
        <p:txBody>
          <a:bodyPr>
            <a:normAutofit/>
          </a:bodyPr>
          <a:lstStyle/>
          <a:p>
            <a:pPr marL="90487" algn="r" rtl="0">
              <a:buClr>
                <a:schemeClr val="dk1"/>
              </a:buClr>
              <a:buSzPts val="1200"/>
            </a:pPr>
            <a:r>
              <a:rPr lang="lt-LT" sz="2000" u="sng" cap="all" dirty="0" smtClean="0">
                <a:solidFill>
                  <a:schemeClr val="accent1"/>
                </a:solidFill>
                <a:latin typeface="Times New Roman" panose="02020603050405020304" pitchFamily="18" charset="0"/>
                <a:cs typeface="Times New Roman" panose="02020603050405020304" pitchFamily="18" charset="0"/>
              </a:rPr>
              <a:t>Stiprinti </a:t>
            </a:r>
            <a:r>
              <a:rPr lang="lt-LT" sz="2000" u="sng" cap="all" dirty="0">
                <a:solidFill>
                  <a:schemeClr val="accent1"/>
                </a:solidFill>
                <a:latin typeface="Times New Roman" panose="02020603050405020304" pitchFamily="18" charset="0"/>
                <a:cs typeface="Times New Roman" panose="02020603050405020304" pitchFamily="18" charset="0"/>
              </a:rPr>
              <a:t>pasirinkti įstaigos veiklos aspektai </a:t>
            </a:r>
            <a:endParaRPr lang="lt-LT" sz="2000" u="sng" cap="all" dirty="0" smtClean="0">
              <a:solidFill>
                <a:schemeClr val="accent1"/>
              </a:solidFill>
              <a:latin typeface="Times New Roman" panose="02020603050405020304" pitchFamily="18" charset="0"/>
              <a:cs typeface="Times New Roman" panose="02020603050405020304" pitchFamily="18" charset="0"/>
            </a:endParaRPr>
          </a:p>
          <a:p>
            <a:pPr marL="90487" algn="r" rtl="0">
              <a:buClr>
                <a:schemeClr val="dk1"/>
              </a:buClr>
              <a:buSzPts val="1200"/>
            </a:pPr>
            <a:endParaRPr lang="en-US" sz="1800" b="0" u="sng" cap="all" dirty="0" smtClean="0">
              <a:solidFill>
                <a:schemeClr val="tx1"/>
              </a:solidFill>
              <a:latin typeface="Times New Roman" panose="02020603050405020304" pitchFamily="18" charset="0"/>
              <a:cs typeface="Times New Roman" panose="02020603050405020304" pitchFamily="18" charset="0"/>
            </a:endParaRPr>
          </a:p>
          <a:p>
            <a:pPr marL="90487" algn="r" rtl="0">
              <a:buClr>
                <a:schemeClr val="dk1"/>
              </a:buClr>
              <a:buSzPts val="1200"/>
            </a:pPr>
            <a:endParaRPr lang="en-US" sz="1800" u="sng" cap="all" dirty="0">
              <a:solidFill>
                <a:schemeClr val="tx1"/>
              </a:solidFill>
              <a:latin typeface="Times New Roman" panose="02020603050405020304" pitchFamily="18" charset="0"/>
              <a:cs typeface="Times New Roman" panose="02020603050405020304" pitchFamily="18" charset="0"/>
            </a:endParaRPr>
          </a:p>
          <a:p>
            <a:pPr marL="90487" algn="r" rtl="0">
              <a:buClr>
                <a:schemeClr val="dk1"/>
              </a:buClr>
              <a:buSzPts val="1200"/>
            </a:pPr>
            <a:endParaRPr lang="lt-LT" sz="1800" b="0" u="sng" cap="all" dirty="0">
              <a:solidFill>
                <a:schemeClr val="tx1"/>
              </a:solidFill>
              <a:latin typeface="Times New Roman" panose="02020603050405020304" pitchFamily="18" charset="0"/>
              <a:cs typeface="Times New Roman" panose="02020603050405020304" pitchFamily="18" charset="0"/>
            </a:endParaRPr>
          </a:p>
        </p:txBody>
      </p:sp>
      <p:sp>
        <p:nvSpPr>
          <p:cNvPr id="2" name="Rectangle 1"/>
          <p:cNvSpPr/>
          <p:nvPr/>
        </p:nvSpPr>
        <p:spPr>
          <a:xfrm>
            <a:off x="355600" y="1023252"/>
            <a:ext cx="9982200" cy="6740307"/>
          </a:xfrm>
          <a:prstGeom prst="rect">
            <a:avLst/>
          </a:prstGeom>
        </p:spPr>
        <p:txBody>
          <a:bodyPr wrap="square">
            <a:spAutoFit/>
          </a:bodyPr>
          <a:lstStyle/>
          <a:p>
            <a:pPr lvl="0">
              <a:defRPr/>
            </a:pPr>
            <a:r>
              <a:rPr lang="en-US" b="1" i="1" dirty="0"/>
              <a:t>2.2.2. </a:t>
            </a:r>
            <a:r>
              <a:rPr lang="en-US" b="1" dirty="0" err="1"/>
              <a:t>Ugdymo</a:t>
            </a:r>
            <a:r>
              <a:rPr lang="en-US" b="1" dirty="0"/>
              <a:t>(</a:t>
            </a:r>
            <a:r>
              <a:rPr lang="en-US" b="1" dirty="0" err="1"/>
              <a:t>si</a:t>
            </a:r>
            <a:r>
              <a:rPr lang="en-US" b="1" dirty="0"/>
              <a:t>) </a:t>
            </a:r>
            <a:r>
              <a:rPr lang="en-US" b="1" dirty="0" err="1"/>
              <a:t>organizavimas</a:t>
            </a:r>
            <a:endParaRPr lang="en-US" b="1" i="1" dirty="0"/>
          </a:p>
          <a:p>
            <a:pPr lvl="0">
              <a:defRPr/>
            </a:pPr>
            <a:r>
              <a:rPr lang="lt-LT" b="1" i="1" dirty="0"/>
              <a:t>Raktinis žodis:</a:t>
            </a:r>
            <a:r>
              <a:rPr lang="lt-LT" b="1" dirty="0">
                <a:solidFill>
                  <a:schemeClr val="dk1"/>
                </a:solidFill>
                <a:latin typeface="Times New Roman" panose="02020603050405020304" pitchFamily="18" charset="0"/>
                <a:ea typeface="Calibri"/>
                <a:cs typeface="Times New Roman" panose="02020603050405020304" pitchFamily="18" charset="0"/>
                <a:sym typeface="Calibri"/>
              </a:rPr>
              <a:t>Diferencijavimas, individualizavimas, suasmeninimas</a:t>
            </a:r>
            <a:endParaRPr lang="lt-LT" b="1" dirty="0">
              <a:latin typeface="Times New Roman" panose="02020603050405020304" pitchFamily="18" charset="0"/>
              <a:cs typeface="Times New Roman" panose="02020603050405020304" pitchFamily="18" charset="0"/>
            </a:endParaRPr>
          </a:p>
          <a:p>
            <a:endParaRPr lang="en-US" dirty="0" smtClean="0"/>
          </a:p>
          <a:p>
            <a:r>
              <a:rPr lang="lt-LT" dirty="0" smtClean="0"/>
              <a:t>Mokytojai </a:t>
            </a:r>
            <a:r>
              <a:rPr lang="lt-LT" dirty="0"/>
              <a:t>pripažįsta mokinių skirtybes (amžiaus tarpsnio, asmeniniai ir ugdymosi poreikiai, interesai, gebėjimai, mokymosi stiliai), į kurias atsižvelgia organizuodami mokymą(si). Taikomi įvairūs nenuolatiniai mokinių pergrupavimo pagal jų mokymosi poreikius būdai. Siekiama suasmeninti mokymąsi, t. y. yra skatinamas aktyvus mokinių dalyvavimas keliant individualius, su kiekvieno mokymosi galimybėmis, interesais ir siekiais derančius ugdymosi tikslus, renkantis temas, užduotis, problemas, mokymosi būdus ir tempą. </a:t>
            </a:r>
            <a:endParaRPr lang="en-US" dirty="0" smtClean="0"/>
          </a:p>
          <a:p>
            <a:endParaRPr lang="en-US" dirty="0"/>
          </a:p>
          <a:p>
            <a:pPr marL="91440" marR="500380" lvl="0" indent="0">
              <a:spcBef>
                <a:spcPts val="0"/>
              </a:spcBef>
              <a:spcAft>
                <a:spcPts val="0"/>
              </a:spcAft>
              <a:buClrTx/>
              <a:buSzTx/>
              <a:buNone/>
              <a:defRPr/>
            </a:pPr>
            <a:r>
              <a:rPr lang="en-US" b="1" dirty="0"/>
              <a:t>2.3.2. </a:t>
            </a:r>
            <a:r>
              <a:rPr lang="en-US" b="1" dirty="0" err="1"/>
              <a:t>Ugdymas</a:t>
            </a:r>
            <a:r>
              <a:rPr lang="lt-LT" b="1" dirty="0"/>
              <a:t> </a:t>
            </a:r>
            <a:r>
              <a:rPr lang="en-US" b="1" dirty="0" err="1"/>
              <a:t>mokyklos</a:t>
            </a:r>
            <a:r>
              <a:rPr lang="en-US" b="1" dirty="0"/>
              <a:t> </a:t>
            </a:r>
            <a:r>
              <a:rPr lang="en-US" b="1" dirty="0" err="1"/>
              <a:t>gyvenimu</a:t>
            </a:r>
            <a:r>
              <a:rPr lang="en-US" b="1" dirty="0"/>
              <a:t> </a:t>
            </a:r>
            <a:endParaRPr lang="lt-LT" b="1" i="1" dirty="0"/>
          </a:p>
          <a:p>
            <a:pPr marL="91440" marR="500380" lvl="0" indent="0">
              <a:spcBef>
                <a:spcPts val="0"/>
              </a:spcBef>
              <a:spcAft>
                <a:spcPts val="0"/>
              </a:spcAft>
              <a:buClrTx/>
              <a:buSzTx/>
              <a:buNone/>
              <a:defRPr/>
            </a:pPr>
            <a:r>
              <a:rPr lang="lt-LT" b="1" i="1" dirty="0"/>
              <a:t>Raktinis žodis:</a:t>
            </a:r>
            <a:r>
              <a:rPr lang="en-US" b="1" i="1" dirty="0"/>
              <a:t> </a:t>
            </a:r>
            <a:r>
              <a:rPr lang="lt-LT" b="1" i="1" dirty="0"/>
              <a:t>Santykiai ir mokinių savijauta </a:t>
            </a:r>
            <a:endParaRPr lang="en-US" b="1" i="1" dirty="0"/>
          </a:p>
          <a:p>
            <a:pPr marL="91440" marR="500380" lvl="0" indent="0">
              <a:spcBef>
                <a:spcPts val="0"/>
              </a:spcBef>
              <a:spcAft>
                <a:spcPts val="0"/>
              </a:spcAft>
              <a:buClrTx/>
              <a:buSzTx/>
              <a:buNone/>
              <a:defRPr/>
            </a:pPr>
            <a:r>
              <a:rPr lang="lt-LT" dirty="0"/>
              <a:t>Mokinių tarpusavio, mokinių ir mokytojų, mokytojų tarpusavio santykiai grindžiami pagarba, pasitikėjimu, pastangomis suprasti kitą, geranoriškumu, rūpinimusi padedant ir dalijantis. Siekiama, kad kiekvienas jaustųsi vertingas, reikalingas ir saugus.</a:t>
            </a:r>
            <a:endParaRPr lang="en-US" i="1" dirty="0">
              <a:latin typeface="Times New Roman" panose="02020603050405020304" pitchFamily="18" charset="0"/>
              <a:cs typeface="Times New Roman" panose="02020603050405020304" pitchFamily="18" charset="0"/>
            </a:endParaRPr>
          </a:p>
          <a:p>
            <a:pPr lvl="0">
              <a:defRPr/>
            </a:pPr>
            <a:endParaRPr lang="en-US" dirty="0" smtClean="0"/>
          </a:p>
          <a:p>
            <a:pPr lvl="0">
              <a:defRPr/>
            </a:pPr>
            <a:r>
              <a:rPr lang="lt-LT" b="1" dirty="0" smtClean="0"/>
              <a:t>4.2.2</a:t>
            </a:r>
            <a:r>
              <a:rPr lang="lt-LT" b="1" dirty="0"/>
              <a:t>. Bendradarbiavimas su tėvais</a:t>
            </a:r>
            <a:endParaRPr lang="en-US" b="1" i="1" dirty="0"/>
          </a:p>
          <a:p>
            <a:pPr lvl="0">
              <a:defRPr/>
            </a:pPr>
            <a:r>
              <a:rPr lang="lt-LT" b="1" i="1" dirty="0"/>
              <a:t>Raktinis </a:t>
            </a:r>
            <a:r>
              <a:rPr lang="lt-LT" b="1" i="1" dirty="0" smtClean="0"/>
              <a:t>žodis:</a:t>
            </a:r>
            <a:r>
              <a:rPr lang="en-US" b="1" i="1" dirty="0" smtClean="0"/>
              <a:t> </a:t>
            </a:r>
            <a:r>
              <a:rPr lang="en-US" b="1" dirty="0" smtClean="0"/>
              <a:t>Į(</a:t>
            </a:r>
            <a:r>
              <a:rPr lang="en-US" b="1" dirty="0" err="1" smtClean="0"/>
              <a:t>si</a:t>
            </a:r>
            <a:r>
              <a:rPr lang="en-US" b="1" dirty="0" smtClean="0"/>
              <a:t>)</a:t>
            </a:r>
            <a:r>
              <a:rPr lang="en-US" b="1" dirty="0" err="1" smtClean="0"/>
              <a:t>traukimas</a:t>
            </a:r>
            <a:endParaRPr lang="en-US" b="1" i="1" dirty="0" smtClean="0">
              <a:latin typeface="Times New Roman" panose="02020603050405020304" pitchFamily="18" charset="0"/>
              <a:cs typeface="Times New Roman" panose="02020603050405020304" pitchFamily="18" charset="0"/>
            </a:endParaRPr>
          </a:p>
          <a:p>
            <a:r>
              <a:rPr lang="lt-LT" dirty="0"/>
              <a:t>Tėvai dalyvauja tobulinant mokyklą. Tėvai įsitraukia į vaikų ugdymą(si) įvairiomis formomis (plėsdami jų kultūrinį akiratį, skatindami pažintinį aktyvumą, padėdami išsikelti ambicingus ugdymosi tikslus ir jų siekti, taip pat dalyvaudami mokyklos veiklose, individualiuose ir bendruose susitikimuose su mokytojais, inicijuodami prasmingas veiklas, projektus, vesdami pamokas ar kitas veiklas). Bendradarbiaujama abiem pusėms tinkamu laiku</a:t>
            </a:r>
            <a:endParaRPr lang="en-US" dirty="0" smtClean="0"/>
          </a:p>
          <a:p>
            <a:endParaRPr lang="en-US" dirty="0"/>
          </a:p>
        </p:txBody>
      </p:sp>
    </p:spTree>
    <p:extLst>
      <p:ext uri="{BB962C8B-B14F-4D97-AF65-F5344CB8AC3E}">
        <p14:creationId xmlns:p14="http://schemas.microsoft.com/office/powerpoint/2010/main" val="6990199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622300" y="733425"/>
            <a:ext cx="9089390" cy="553998"/>
          </a:xfrm>
        </p:spPr>
        <p:txBody>
          <a:bodyPr>
            <a:normAutofit fontScale="90000"/>
          </a:bodyPr>
          <a:lstStyle/>
          <a:p>
            <a:pPr algn="ctr"/>
            <a:r>
              <a:rPr lang="lt-LT" sz="3600" b="1" dirty="0" smtClean="0">
                <a:solidFill>
                  <a:schemeClr val="tx1"/>
                </a:solidFill>
                <a:latin typeface="Times New Roman" panose="02020603050405020304" pitchFamily="18" charset="0"/>
                <a:cs typeface="Times New Roman" panose="02020603050405020304" pitchFamily="18" charset="0"/>
              </a:rPr>
              <a:t>REKOMENDACIJOS</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5" name="Antrinis pavadinimas 4"/>
          <p:cNvSpPr>
            <a:spLocks noGrp="1"/>
          </p:cNvSpPr>
          <p:nvPr>
            <p:ph idx="1"/>
          </p:nvPr>
        </p:nvSpPr>
        <p:spPr>
          <a:xfrm>
            <a:off x="317500" y="1800225"/>
            <a:ext cx="10058400" cy="5170646"/>
          </a:xfrm>
        </p:spPr>
        <p:txBody>
          <a:bodyPr>
            <a:normAutofit lnSpcReduction="10000"/>
          </a:bodyPr>
          <a:lstStyle/>
          <a:p>
            <a:pPr algn="just">
              <a:buFont typeface="Arial" panose="020B0604020202020204" pitchFamily="34" charset="0"/>
              <a:buChar char="•"/>
            </a:pPr>
            <a:r>
              <a:rPr lang="lt-LT" sz="2400" dirty="0" smtClean="0"/>
              <a:t>Užtikrinti, kad mokinių </a:t>
            </a:r>
            <a:r>
              <a:rPr lang="lt-LT" sz="2400" dirty="0"/>
              <a:t>ugdymo(</a:t>
            </a:r>
            <a:r>
              <a:rPr lang="lt-LT" sz="2400" dirty="0" err="1"/>
              <a:t>si</a:t>
            </a:r>
            <a:r>
              <a:rPr lang="lt-LT" sz="2400" dirty="0"/>
              <a:t>) pasiekimai </a:t>
            </a:r>
            <a:r>
              <a:rPr lang="lt-LT" sz="2400" dirty="0" smtClean="0"/>
              <a:t>atitiktų </a:t>
            </a:r>
            <a:r>
              <a:rPr lang="lt-LT" sz="2400" dirty="0"/>
              <a:t>Bendrosiose ugdymo programose keliamus tikslus ir mokykloje besimokančių mokinių galias</a:t>
            </a:r>
            <a:r>
              <a:rPr lang="lt-LT" sz="2400" dirty="0" smtClean="0"/>
              <a:t>.</a:t>
            </a:r>
          </a:p>
          <a:p>
            <a:pPr algn="just">
              <a:buFont typeface="Arial" panose="020B0604020202020204" pitchFamily="34" charset="0"/>
              <a:buChar char="•"/>
            </a:pPr>
            <a:r>
              <a:rPr lang="lt-LT" sz="2400" dirty="0" smtClean="0"/>
              <a:t>Skatinti, kad kuo daugiau mokinių dalyvautų projektų</a:t>
            </a:r>
            <a:r>
              <a:rPr lang="lt-LT" sz="2400" dirty="0"/>
              <a:t>, renginių, pilietinių iniciatyvų, </a:t>
            </a:r>
            <a:r>
              <a:rPr lang="lt-LT" sz="2400" dirty="0" err="1"/>
              <a:t>savanorystės</a:t>
            </a:r>
            <a:r>
              <a:rPr lang="lt-LT" sz="2400" dirty="0"/>
              <a:t>, </a:t>
            </a:r>
            <a:r>
              <a:rPr lang="lt-LT" sz="2400" dirty="0" err="1"/>
              <a:t>karitatyvinės</a:t>
            </a:r>
            <a:r>
              <a:rPr lang="lt-LT" sz="2400" dirty="0"/>
              <a:t> veiklos ir kt., būrelių, konkursų </a:t>
            </a:r>
            <a:r>
              <a:rPr lang="lt-LT" sz="2400" dirty="0" smtClean="0"/>
              <a:t>veiklose ir jų pasiekimai būtų matomi, pripažįstami. </a:t>
            </a:r>
          </a:p>
          <a:p>
            <a:pPr algn="just">
              <a:buFont typeface="Arial" panose="020B0604020202020204" pitchFamily="34" charset="0"/>
              <a:buChar char="•"/>
            </a:pPr>
            <a:r>
              <a:rPr lang="lt-LT" sz="2400" dirty="0" smtClean="0"/>
              <a:t>Tęsti sistemingą mokinių </a:t>
            </a:r>
            <a:r>
              <a:rPr lang="lt-LT" sz="2400" dirty="0"/>
              <a:t>ugdymosi </a:t>
            </a:r>
            <a:r>
              <a:rPr lang="lt-LT" sz="2400" dirty="0" smtClean="0"/>
              <a:t>poreikių analizę ir atliekant tyrimus laiku </a:t>
            </a:r>
            <a:r>
              <a:rPr lang="lt-LT" sz="2400" dirty="0"/>
              <a:t>atpažinti </a:t>
            </a:r>
            <a:r>
              <a:rPr lang="lt-LT" sz="2400" dirty="0" smtClean="0"/>
              <a:t>mokinių individualius </a:t>
            </a:r>
            <a:r>
              <a:rPr lang="lt-LT" sz="2400" dirty="0"/>
              <a:t>ugdymosi poreikius, polinkius bei galimybes. </a:t>
            </a:r>
            <a:endParaRPr lang="lt-LT" sz="2400" dirty="0" smtClean="0"/>
          </a:p>
          <a:p>
            <a:pPr algn="just">
              <a:buFont typeface="Arial" panose="020B0604020202020204" pitchFamily="34" charset="0"/>
              <a:buChar char="•"/>
            </a:pPr>
            <a:r>
              <a:rPr lang="lt-LT" sz="2400" dirty="0" smtClean="0"/>
              <a:t>Užtikrinti  mokinių pasitikėjimą mokymosi galiomis ir  padėti </a:t>
            </a:r>
            <a:r>
              <a:rPr lang="lt-LT" sz="2400" dirty="0"/>
              <a:t>formuotis aukštiems mokinių siekiams ir savigarbai. </a:t>
            </a:r>
            <a:endParaRPr lang="lt-LT" sz="2400" dirty="0" smtClean="0"/>
          </a:p>
          <a:p>
            <a:pPr algn="just">
              <a:buFont typeface="Arial" panose="020B0604020202020204" pitchFamily="34" charset="0"/>
              <a:buChar char="•"/>
            </a:pPr>
            <a:r>
              <a:rPr lang="lt-LT" sz="2400" dirty="0" smtClean="0"/>
              <a:t>Užtikrinti, kad ugdymo </a:t>
            </a:r>
            <a:r>
              <a:rPr lang="lt-LT" sz="2400" dirty="0"/>
              <a:t>procese naudojama įranga ir priemonės </a:t>
            </a:r>
            <a:r>
              <a:rPr lang="lt-LT" sz="2400" dirty="0" smtClean="0"/>
              <a:t>atitiktų </a:t>
            </a:r>
            <a:r>
              <a:rPr lang="lt-LT" sz="2400" dirty="0"/>
              <a:t>šiuolaikinius ugdymo </a:t>
            </a:r>
            <a:r>
              <a:rPr lang="lt-LT" sz="2400" dirty="0" smtClean="0"/>
              <a:t>reikalavimus, visada sklandžiai veiktų internetas.</a:t>
            </a:r>
          </a:p>
          <a:p>
            <a:pPr algn="just">
              <a:buFont typeface="Arial" panose="020B0604020202020204" pitchFamily="34" charset="0"/>
              <a:buChar char="•"/>
            </a:pPr>
            <a:r>
              <a:rPr lang="lt-LT" sz="2400" dirty="0" smtClean="0"/>
              <a:t>Skatinti, kad mokinių </a:t>
            </a:r>
            <a:r>
              <a:rPr lang="lt-LT" sz="2400" dirty="0"/>
              <a:t>tarpusavio, mokinių ir mokytojų, mokytojų tarpusavio santykiai </a:t>
            </a:r>
            <a:r>
              <a:rPr lang="lt-LT" sz="2400" dirty="0" smtClean="0"/>
              <a:t>būtų grindžiami </a:t>
            </a:r>
            <a:r>
              <a:rPr lang="lt-LT" sz="2400" dirty="0"/>
              <a:t>pagarba, pasitikėjimu, pastangomis suprasti kitą, geranoriškumu, rūpinimusi padedant ir dalijantis.</a:t>
            </a:r>
            <a:endParaRPr lang="lt-LT" sz="2400" dirty="0" smtClean="0"/>
          </a:p>
          <a:p>
            <a:pPr algn="just">
              <a:buFont typeface="Arial" panose="020B0604020202020204" pitchFamily="34" charset="0"/>
              <a:buChar char="•"/>
            </a:pPr>
            <a:endParaRPr lang="en-US" sz="2400" dirty="0">
              <a:solidFill>
                <a:schemeClr val="tx1"/>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US" sz="2400" b="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4444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p:cNvSpPr>
            <a:spLocks noGrp="1"/>
          </p:cNvSpPr>
          <p:nvPr>
            <p:ph type="title"/>
          </p:nvPr>
        </p:nvSpPr>
        <p:spPr>
          <a:xfrm>
            <a:off x="774700" y="352425"/>
            <a:ext cx="8763000" cy="1231106"/>
          </a:xfrm>
        </p:spPr>
        <p:txBody>
          <a:bodyPr>
            <a:normAutofit/>
          </a:bodyPr>
          <a:lstStyle/>
          <a:p>
            <a:pPr algn="ctr"/>
            <a:r>
              <a:rPr lang="en-US" sz="4000" dirty="0">
                <a:solidFill>
                  <a:schemeClr val="tx1"/>
                </a:solidFill>
                <a:latin typeface="Times New Roman" panose="02020603050405020304" pitchFamily="18" charset="0"/>
                <a:cs typeface="Times New Roman" panose="02020603050405020304" pitchFamily="18" charset="0"/>
              </a:rPr>
              <a:t/>
            </a:r>
            <a:br>
              <a:rPr lang="en-US" sz="4000" dirty="0">
                <a:solidFill>
                  <a:schemeClr val="tx1"/>
                </a:solidFill>
                <a:latin typeface="Times New Roman" panose="02020603050405020304" pitchFamily="18" charset="0"/>
                <a:cs typeface="Times New Roman" panose="02020603050405020304" pitchFamily="18" charset="0"/>
              </a:rPr>
            </a:br>
            <a:r>
              <a:rPr lang="lt-LT" sz="4000" dirty="0" smtClean="0">
                <a:solidFill>
                  <a:schemeClr val="tx1"/>
                </a:solidFill>
                <a:latin typeface="Times New Roman" panose="02020603050405020304" pitchFamily="18" charset="0"/>
                <a:cs typeface="Times New Roman" panose="02020603050405020304" pitchFamily="18" charset="0"/>
              </a:rPr>
              <a:t>Giluminiam</a:t>
            </a:r>
            <a:r>
              <a:rPr lang="en-US" sz="4000" dirty="0" smtClean="0">
                <a:solidFill>
                  <a:schemeClr val="tx1"/>
                </a:solidFill>
                <a:latin typeface="Times New Roman" panose="02020603050405020304" pitchFamily="18" charset="0"/>
                <a:cs typeface="Times New Roman" panose="02020603050405020304" pitchFamily="18" charset="0"/>
              </a:rPr>
              <a:t> </a:t>
            </a:r>
            <a:r>
              <a:rPr lang="lt-LT" sz="4000" dirty="0" smtClean="0">
                <a:solidFill>
                  <a:schemeClr val="tx1"/>
                </a:solidFill>
                <a:latin typeface="Times New Roman" panose="02020603050405020304" pitchFamily="18" charset="0"/>
                <a:cs typeface="Times New Roman" panose="02020603050405020304" pitchFamily="18" charset="0"/>
              </a:rPr>
              <a:t>įsivertinimui siūlome</a:t>
            </a:r>
            <a:endParaRPr lang="en-US" sz="4000" dirty="0">
              <a:solidFill>
                <a:schemeClr val="tx1"/>
              </a:solidFill>
              <a:latin typeface="Times New Roman" panose="02020603050405020304" pitchFamily="18" charset="0"/>
              <a:cs typeface="Times New Roman" panose="02020603050405020304" pitchFamily="18" charset="0"/>
            </a:endParaRPr>
          </a:p>
        </p:txBody>
      </p:sp>
      <p:sp>
        <p:nvSpPr>
          <p:cNvPr id="2" name="Stačiakampis 1"/>
          <p:cNvSpPr/>
          <p:nvPr/>
        </p:nvSpPr>
        <p:spPr>
          <a:xfrm>
            <a:off x="546100" y="1647825"/>
            <a:ext cx="9525000" cy="5632311"/>
          </a:xfrm>
          <a:prstGeom prst="rect">
            <a:avLst/>
          </a:prstGeom>
        </p:spPr>
        <p:txBody>
          <a:bodyPr wrap="square">
            <a:spAutoFit/>
          </a:bodyPr>
          <a:lstStyle/>
          <a:p>
            <a:pPr marL="91440" marR="500380">
              <a:defRPr/>
            </a:pPr>
            <a:endParaRPr lang="lt-LT" sz="1600" dirty="0">
              <a:latin typeface="Times New Roman" panose="02020603050405020304" pitchFamily="18" charset="0"/>
              <a:cs typeface="Times New Roman" panose="02020603050405020304" pitchFamily="18" charset="0"/>
            </a:endParaRPr>
          </a:p>
          <a:p>
            <a:pPr marL="91440" marR="500380">
              <a:defRPr/>
            </a:pPr>
            <a:r>
              <a:rPr lang="en-US" b="1" dirty="0"/>
              <a:t>1.2.2. </a:t>
            </a:r>
            <a:r>
              <a:rPr lang="en-US" b="1" dirty="0" err="1"/>
              <a:t>Mokyklos</a:t>
            </a:r>
            <a:r>
              <a:rPr lang="en-US" b="1" dirty="0"/>
              <a:t> </a:t>
            </a:r>
            <a:r>
              <a:rPr lang="en-US" b="1" dirty="0" err="1"/>
              <a:t>pasiekimai</a:t>
            </a:r>
            <a:r>
              <a:rPr lang="en-US" b="1" dirty="0"/>
              <a:t> </a:t>
            </a:r>
            <a:r>
              <a:rPr lang="en-US" b="1" dirty="0" err="1"/>
              <a:t>ir</a:t>
            </a:r>
            <a:r>
              <a:rPr lang="en-US" b="1" dirty="0"/>
              <a:t> </a:t>
            </a:r>
            <a:r>
              <a:rPr lang="en-US" b="1" dirty="0" err="1" smtClean="0"/>
              <a:t>pažanga</a:t>
            </a:r>
            <a:endParaRPr lang="en-US" b="1" dirty="0" smtClean="0"/>
          </a:p>
          <a:p>
            <a:pPr marL="91440" marR="500380">
              <a:defRPr/>
            </a:pPr>
            <a:r>
              <a:rPr lang="en-US" b="1" i="1" dirty="0" err="1" smtClean="0"/>
              <a:t>Raktinis</a:t>
            </a:r>
            <a:r>
              <a:rPr lang="en-US" b="1" i="1" dirty="0" smtClean="0"/>
              <a:t> </a:t>
            </a:r>
            <a:r>
              <a:rPr lang="lt-LT" b="1" i="1" dirty="0" smtClean="0"/>
              <a:t>žodis: Pasiekimų </a:t>
            </a:r>
            <a:r>
              <a:rPr lang="lt-LT" b="1" i="1" dirty="0"/>
              <a:t>ir pažangos pagrįstumas </a:t>
            </a:r>
            <a:endParaRPr lang="en-US" b="1" i="1" dirty="0" smtClean="0"/>
          </a:p>
          <a:p>
            <a:pPr marL="91440" marR="500380">
              <a:defRPr/>
            </a:pPr>
            <a:r>
              <a:rPr lang="lt-LT" dirty="0"/>
              <a:t>Mokytojai yra įvaldę įvairias vertinimo strategijas ir būdus, kuriuos naudoja kiekvieno mokinio išgalių gilesniam pažinimui, ugdymo(si) proceso bei daromos pažangos stebėjimui ir įvertinimui, mokinio mokymosi sunkumų diagnozavimui laiku. Turima vertinimo informacija ir tyrimų duomenimis remiamasi nustatant prioritetinius ugdymo(si) kokybės gerinimo mokykloje uždavinius, kuriant ir koreguojant mokyklos ugdymo turinį, pasirenkant mokymo(si) priemones ir metodus, planuojant mokytojų mokymąsi – vieniems iš kitų, drauge ar </a:t>
            </a:r>
            <a:r>
              <a:rPr lang="lt-LT" dirty="0" smtClean="0"/>
              <a:t>kt.</a:t>
            </a:r>
          </a:p>
          <a:p>
            <a:pPr marL="91440" marR="500380">
              <a:defRPr/>
            </a:pPr>
            <a:endParaRPr lang="lt-LT" dirty="0" smtClean="0"/>
          </a:p>
          <a:p>
            <a:pPr lvl="0">
              <a:defRPr/>
            </a:pPr>
            <a:r>
              <a:rPr lang="en-US" b="1" i="1" dirty="0"/>
              <a:t>2.2.2. </a:t>
            </a:r>
            <a:r>
              <a:rPr lang="en-US" b="1" dirty="0" err="1"/>
              <a:t>Ugdymo</a:t>
            </a:r>
            <a:r>
              <a:rPr lang="en-US" b="1" dirty="0"/>
              <a:t>(</a:t>
            </a:r>
            <a:r>
              <a:rPr lang="en-US" b="1" dirty="0" err="1"/>
              <a:t>si</a:t>
            </a:r>
            <a:r>
              <a:rPr lang="en-US" b="1" dirty="0"/>
              <a:t>) </a:t>
            </a:r>
            <a:r>
              <a:rPr lang="en-US" b="1" dirty="0" err="1"/>
              <a:t>organizavimas</a:t>
            </a:r>
            <a:endParaRPr lang="en-US" b="1" i="1" dirty="0"/>
          </a:p>
          <a:p>
            <a:pPr lvl="0">
              <a:defRPr/>
            </a:pPr>
            <a:r>
              <a:rPr lang="lt-LT" b="1" i="1" dirty="0"/>
              <a:t>Raktinis žodis:</a:t>
            </a:r>
            <a:r>
              <a:rPr lang="lt-LT" b="1" i="1" dirty="0">
                <a:solidFill>
                  <a:schemeClr val="dk1"/>
                </a:solidFill>
                <a:latin typeface="Times New Roman" panose="02020603050405020304" pitchFamily="18" charset="0"/>
                <a:ea typeface="Calibri"/>
                <a:cs typeface="Times New Roman" panose="02020603050405020304" pitchFamily="18" charset="0"/>
                <a:sym typeface="Calibri"/>
              </a:rPr>
              <a:t>Diferencijavimas, individualizavimas, suasmeninimas</a:t>
            </a:r>
            <a:endParaRPr lang="lt-LT" b="1" i="1" dirty="0">
              <a:latin typeface="Times New Roman" panose="02020603050405020304" pitchFamily="18" charset="0"/>
              <a:cs typeface="Times New Roman" panose="02020603050405020304" pitchFamily="18" charset="0"/>
            </a:endParaRPr>
          </a:p>
          <a:p>
            <a:endParaRPr lang="en-US" dirty="0"/>
          </a:p>
          <a:p>
            <a:r>
              <a:rPr lang="lt-LT" dirty="0"/>
              <a:t>Mokytojai pripažįsta mokinių skirtybes (amžiaus tarpsnio, asmeniniai ir ugdymosi poreikiai, interesai, gebėjimai, mokymosi stiliai), į kurias atsižvelgia organizuodami mokymą(si). Taikomi įvairūs nenuolatiniai mokinių pergrupavimo pagal jų mokymosi poreikius būdai. Siekiama suasmeninti mokymąsi, t. y. yra skatinamas aktyvus mokinių dalyvavimas keliant individualius, su kiekvieno mokymosi galimybėmis, interesais ir siekiais derančius ugdymosi tikslus, renkantis temas, užduotis, problemas, mokymosi būdus ir tempą. </a:t>
            </a:r>
            <a:endParaRPr lang="en-US" dirty="0"/>
          </a:p>
          <a:p>
            <a:pPr marL="91440" marR="500380">
              <a:defRPr/>
            </a:pPr>
            <a:endParaRPr lang="en-US"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2885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46100" y="276225"/>
            <a:ext cx="9090487" cy="1760229"/>
          </a:xfrm>
        </p:spPr>
        <p:txBody>
          <a:bodyPr/>
          <a:lstStyle/>
          <a:p>
            <a:r>
              <a:rPr lang="pt-BR" dirty="0"/>
              <a:t>GIMNAZIJOS VEIKLOS KOKYBĖS ĮSIVERTINIMO LYGIAI </a:t>
            </a:r>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143041863"/>
              </p:ext>
            </p:extLst>
          </p:nvPr>
        </p:nvGraphicFramePr>
        <p:xfrm>
          <a:off x="801688" y="2333623"/>
          <a:ext cx="9090024" cy="4648202"/>
        </p:xfrm>
        <a:graphic>
          <a:graphicData uri="http://schemas.openxmlformats.org/drawingml/2006/table">
            <a:tbl>
              <a:tblPr firstRow="1" bandRow="1">
                <a:tableStyleId>{85BE263C-DBD7-4A20-BB59-AAB30ACAA65A}</a:tableStyleId>
              </a:tblPr>
              <a:tblGrid>
                <a:gridCol w="1573212">
                  <a:extLst>
                    <a:ext uri="{9D8B030D-6E8A-4147-A177-3AD203B41FA5}">
                      <a16:colId xmlns:a16="http://schemas.microsoft.com/office/drawing/2014/main" val="3006817806"/>
                    </a:ext>
                  </a:extLst>
                </a:gridCol>
                <a:gridCol w="3429000">
                  <a:extLst>
                    <a:ext uri="{9D8B030D-6E8A-4147-A177-3AD203B41FA5}">
                      <a16:colId xmlns:a16="http://schemas.microsoft.com/office/drawing/2014/main" val="90334523"/>
                    </a:ext>
                  </a:extLst>
                </a:gridCol>
                <a:gridCol w="1815306">
                  <a:extLst>
                    <a:ext uri="{9D8B030D-6E8A-4147-A177-3AD203B41FA5}">
                      <a16:colId xmlns:a16="http://schemas.microsoft.com/office/drawing/2014/main" val="10837309"/>
                    </a:ext>
                  </a:extLst>
                </a:gridCol>
                <a:gridCol w="2272506">
                  <a:extLst>
                    <a:ext uri="{9D8B030D-6E8A-4147-A177-3AD203B41FA5}">
                      <a16:colId xmlns:a16="http://schemas.microsoft.com/office/drawing/2014/main" val="924945072"/>
                    </a:ext>
                  </a:extLst>
                </a:gridCol>
              </a:tblGrid>
              <a:tr h="546847">
                <a:tc>
                  <a:txBody>
                    <a:bodyPr/>
                    <a:lstStyle/>
                    <a:p>
                      <a:pPr algn="ctr">
                        <a:spcAft>
                          <a:spcPts val="0"/>
                        </a:spcAft>
                      </a:pPr>
                      <a:r>
                        <a:rPr lang="lt-LT" sz="1600" dirty="0">
                          <a:effectLst/>
                        </a:rPr>
                        <a:t>Kokybės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Aprašomieji veiklos kokybės </a:t>
                      </a:r>
                      <a:r>
                        <a:rPr lang="lt-LT" sz="1600" dirty="0" smtClean="0">
                          <a:effectLst/>
                        </a:rPr>
                        <a:t>vertinimai</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Procentinė </a:t>
                      </a:r>
                    </a:p>
                    <a:p>
                      <a:pPr algn="ctr">
                        <a:spcAft>
                          <a:spcPts val="0"/>
                        </a:spcAft>
                      </a:pPr>
                      <a:r>
                        <a:rPr lang="lt-LT" sz="1600" dirty="0">
                          <a:effectLst/>
                        </a:rPr>
                        <a:t>vertė</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Išvada</a:t>
                      </a:r>
                      <a:endParaRPr lang="lt-LT" sz="1600" b="1"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2852377224"/>
                  </a:ext>
                </a:extLst>
              </a:tr>
              <a:tr h="820271">
                <a:tc>
                  <a:txBody>
                    <a:bodyPr/>
                    <a:lstStyle/>
                    <a:p>
                      <a:pPr algn="ctr">
                        <a:spcAft>
                          <a:spcPts val="0"/>
                        </a:spcAft>
                      </a:pPr>
                      <a:r>
                        <a:rPr lang="lt-LT" sz="1600" dirty="0">
                          <a:effectLst/>
                        </a:rPr>
                        <a:t> </a:t>
                      </a:r>
                    </a:p>
                    <a:p>
                      <a:pPr algn="ctr">
                        <a:spcAft>
                          <a:spcPts val="0"/>
                        </a:spcAft>
                      </a:pPr>
                      <a:r>
                        <a:rPr lang="lt-LT" sz="1600" dirty="0">
                          <a:effectLst/>
                        </a:rPr>
                        <a:t>4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smtClean="0">
                          <a:effectLst/>
                        </a:rPr>
                        <a:t>LABAI GERA: veiksminga</a:t>
                      </a:r>
                      <a:r>
                        <a:rPr lang="lt-LT" sz="1600" dirty="0">
                          <a:effectLst/>
                        </a:rPr>
                        <a:t>, išskirtinė, kryptinga, savita, </a:t>
                      </a:r>
                      <a:r>
                        <a:rPr lang="lt-LT" sz="1600" dirty="0" smtClean="0">
                          <a:effectLst/>
                        </a:rPr>
                        <a:t>kūrybiška</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90 </a:t>
                      </a:r>
                      <a:r>
                        <a:rPr lang="lt-LT" sz="1600" dirty="0" err="1">
                          <a:effectLst/>
                        </a:rPr>
                        <a:t>proc</a:t>
                      </a:r>
                      <a:r>
                        <a:rPr lang="lt-LT" sz="1600" dirty="0">
                          <a:effectLst/>
                        </a:rPr>
                        <a:t>. ir daugiau</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a:effectLst/>
                        </a:rPr>
                        <a:t>Verta paskleisti už mokyklos ribų</a:t>
                      </a:r>
                      <a:endParaRPr lang="lt-LT" sz="1600" b="1"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3235020968"/>
                  </a:ext>
                </a:extLst>
              </a:tr>
              <a:tr h="820271">
                <a:tc>
                  <a:txBody>
                    <a:bodyPr/>
                    <a:lstStyle/>
                    <a:p>
                      <a:pPr algn="ctr">
                        <a:spcAft>
                          <a:spcPts val="0"/>
                        </a:spcAft>
                      </a:pPr>
                      <a:r>
                        <a:rPr lang="lt-LT" sz="1600" dirty="0">
                          <a:effectLst/>
                        </a:rPr>
                        <a:t> </a:t>
                      </a:r>
                    </a:p>
                    <a:p>
                      <a:pPr algn="ctr">
                        <a:spcAft>
                          <a:spcPts val="0"/>
                        </a:spcAft>
                      </a:pPr>
                      <a:r>
                        <a:rPr lang="lt-LT" sz="1600" dirty="0">
                          <a:effectLst/>
                        </a:rPr>
                        <a:t>3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smtClean="0">
                          <a:effectLst/>
                        </a:rPr>
                        <a:t>GERA: viršija </a:t>
                      </a:r>
                      <a:r>
                        <a:rPr lang="lt-LT" sz="1600" dirty="0">
                          <a:effectLst/>
                        </a:rPr>
                        <a:t>vidurkį, tinkama, paveiki, potenciali, </a:t>
                      </a:r>
                      <a:r>
                        <a:rPr lang="lt-LT" sz="1600" dirty="0" smtClean="0">
                          <a:effectLst/>
                        </a:rPr>
                        <a:t>lanksti</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60–89 </a:t>
                      </a:r>
                      <a:r>
                        <a:rPr lang="lt-LT" sz="1600" dirty="0" err="1">
                          <a:effectLst/>
                        </a:rPr>
                        <a:t>proc</a:t>
                      </a:r>
                      <a:r>
                        <a:rPr lang="lt-LT" sz="1600" dirty="0">
                          <a:effectLst/>
                        </a:rPr>
                        <a:t>.</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a:effectLst/>
                        </a:rPr>
                        <a:t>Verta paskleisti pačioje mokykloje</a:t>
                      </a:r>
                      <a:endParaRPr lang="lt-LT" sz="1600" b="1"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790038103"/>
                  </a:ext>
                </a:extLst>
              </a:tr>
              <a:tr h="820271">
                <a:tc>
                  <a:txBody>
                    <a:bodyPr/>
                    <a:lstStyle/>
                    <a:p>
                      <a:pPr algn="ctr">
                        <a:spcAft>
                          <a:spcPts val="0"/>
                        </a:spcAft>
                      </a:pPr>
                      <a:r>
                        <a:rPr lang="lt-LT" sz="1600" dirty="0">
                          <a:effectLst/>
                        </a:rPr>
                        <a:t> </a:t>
                      </a:r>
                    </a:p>
                    <a:p>
                      <a:pPr algn="ctr">
                        <a:spcAft>
                          <a:spcPts val="0"/>
                        </a:spcAft>
                      </a:pPr>
                      <a:r>
                        <a:rPr lang="lt-LT" sz="1600" dirty="0">
                          <a:effectLst/>
                        </a:rPr>
                        <a:t>2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smtClean="0">
                          <a:effectLst/>
                        </a:rPr>
                        <a:t>PATENKINAMA: vidutiniška</a:t>
                      </a:r>
                      <a:r>
                        <a:rPr lang="lt-LT" sz="1600" dirty="0">
                          <a:effectLst/>
                        </a:rPr>
                        <a:t>, nebloga, nesisteminga, </a:t>
                      </a:r>
                      <a:r>
                        <a:rPr lang="lt-LT" sz="1600" dirty="0" smtClean="0">
                          <a:effectLst/>
                        </a:rPr>
                        <a:t>neišskirtinė</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31–59 </a:t>
                      </a:r>
                      <a:r>
                        <a:rPr lang="lt-LT" sz="1600" dirty="0" err="1">
                          <a:effectLst/>
                        </a:rPr>
                        <a:t>proc</a:t>
                      </a:r>
                      <a:r>
                        <a:rPr lang="lt-LT" sz="1600" dirty="0">
                          <a:effectLst/>
                        </a:rPr>
                        <a:t>.</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a:effectLst/>
                        </a:rPr>
                        <a:t>Mokykloje yra ką tobulinti, verta sustiprinti ir išplėtoti</a:t>
                      </a:r>
                      <a:endParaRPr lang="lt-LT" sz="1600" b="0"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1407135450"/>
                  </a:ext>
                </a:extLst>
              </a:tr>
              <a:tr h="820271">
                <a:tc>
                  <a:txBody>
                    <a:bodyPr/>
                    <a:lstStyle/>
                    <a:p>
                      <a:pPr algn="ctr">
                        <a:spcAft>
                          <a:spcPts val="0"/>
                        </a:spcAft>
                      </a:pPr>
                      <a:r>
                        <a:rPr lang="lt-LT" sz="1600" dirty="0">
                          <a:effectLst/>
                        </a:rPr>
                        <a:t> </a:t>
                      </a:r>
                    </a:p>
                    <a:p>
                      <a:pPr algn="ctr">
                        <a:spcAft>
                          <a:spcPts val="0"/>
                        </a:spcAft>
                      </a:pPr>
                      <a:r>
                        <a:rPr lang="lt-LT" sz="1600" dirty="0">
                          <a:effectLst/>
                        </a:rPr>
                        <a:t>1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smtClean="0">
                          <a:effectLst/>
                        </a:rPr>
                        <a:t>PRASTA: nepatenkinama</a:t>
                      </a:r>
                      <a:r>
                        <a:rPr lang="lt-LT" sz="1600" dirty="0">
                          <a:effectLst/>
                        </a:rPr>
                        <a:t>, neveiksminga, netinkama, nekonkreti</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dirty="0">
                          <a:effectLst/>
                        </a:rPr>
                        <a:t>11–30  </a:t>
                      </a:r>
                      <a:r>
                        <a:rPr lang="lt-LT" sz="1600" dirty="0" err="1">
                          <a:effectLst/>
                        </a:rPr>
                        <a:t>proc</a:t>
                      </a:r>
                      <a:r>
                        <a:rPr lang="lt-LT" sz="1600" dirty="0">
                          <a:effectLst/>
                        </a:rPr>
                        <a:t>.</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a:effectLst/>
                        </a:rPr>
                        <a:t>Veiklą būtina tobulinti. Mokyklai reikalinga išorinė pagalba.</a:t>
                      </a:r>
                      <a:endParaRPr lang="lt-LT" sz="1600" b="0"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3398232795"/>
                  </a:ext>
                </a:extLst>
              </a:tr>
              <a:tr h="820271">
                <a:tc>
                  <a:txBody>
                    <a:bodyPr/>
                    <a:lstStyle/>
                    <a:p>
                      <a:pPr algn="ctr">
                        <a:spcAft>
                          <a:spcPts val="0"/>
                        </a:spcAft>
                      </a:pPr>
                      <a:r>
                        <a:rPr lang="lt-LT" sz="1600" dirty="0">
                          <a:effectLst/>
                        </a:rPr>
                        <a:t> </a:t>
                      </a:r>
                    </a:p>
                    <a:p>
                      <a:pPr algn="ctr">
                        <a:spcAft>
                          <a:spcPts val="0"/>
                        </a:spcAft>
                      </a:pPr>
                      <a:r>
                        <a:rPr lang="lt-LT" sz="1600" dirty="0">
                          <a:effectLst/>
                        </a:rPr>
                        <a:t>N lygis</a:t>
                      </a:r>
                      <a:endParaRPr lang="lt-LT" sz="1600" b="1"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smtClean="0">
                          <a:effectLst/>
                        </a:rPr>
                        <a:t>LABAI PRASTA: nepriimtina</a:t>
                      </a:r>
                      <a:endParaRPr lang="lt-LT" sz="1600" b="0" dirty="0">
                        <a:solidFill>
                          <a:schemeClr val="tx1"/>
                        </a:solidFill>
                        <a:effectLst/>
                        <a:latin typeface="Calibri" pitchFamily="34" charset="0"/>
                        <a:ea typeface="Times New Roman"/>
                        <a:cs typeface="Calibri" pitchFamily="34" charset="0"/>
                      </a:endParaRPr>
                    </a:p>
                  </a:txBody>
                  <a:tcPr marL="75629" marR="75629" marT="0" marB="0"/>
                </a:tc>
                <a:tc>
                  <a:txBody>
                    <a:bodyPr/>
                    <a:lstStyle/>
                    <a:p>
                      <a:pPr algn="ctr">
                        <a:spcAft>
                          <a:spcPts val="0"/>
                        </a:spcAft>
                      </a:pPr>
                      <a:r>
                        <a:rPr lang="lt-LT" sz="1600">
                          <a:effectLst/>
                        </a:rPr>
                        <a:t>Iki 10 proc.</a:t>
                      </a:r>
                      <a:endParaRPr lang="lt-LT" sz="1600" b="0">
                        <a:solidFill>
                          <a:schemeClr val="tx1"/>
                        </a:solidFill>
                        <a:effectLst/>
                        <a:latin typeface="Calibri" pitchFamily="34" charset="0"/>
                        <a:ea typeface="Times New Roman"/>
                        <a:cs typeface="Calibri" pitchFamily="34" charset="0"/>
                      </a:endParaRPr>
                    </a:p>
                  </a:txBody>
                  <a:tcPr marL="75629" marR="75629" marT="0" marB="0"/>
                </a:tc>
                <a:tc>
                  <a:txBody>
                    <a:bodyPr/>
                    <a:lstStyle/>
                    <a:p>
                      <a:pPr algn="l">
                        <a:spcAft>
                          <a:spcPts val="0"/>
                        </a:spcAft>
                      </a:pPr>
                      <a:r>
                        <a:rPr lang="lt-LT" sz="1600" dirty="0">
                          <a:effectLst/>
                        </a:rPr>
                        <a:t>Būtina imtis radikalių pokyčių. Mokyklai būtina skubi išorinė pagalba</a:t>
                      </a:r>
                      <a:endParaRPr lang="lt-LT" sz="1600" b="0" dirty="0">
                        <a:solidFill>
                          <a:schemeClr val="tx1"/>
                        </a:solidFill>
                        <a:effectLst/>
                        <a:latin typeface="Calibri" pitchFamily="34" charset="0"/>
                        <a:ea typeface="Times New Roman"/>
                        <a:cs typeface="Calibri" pitchFamily="34" charset="0"/>
                      </a:endParaRPr>
                    </a:p>
                  </a:txBody>
                  <a:tcPr marL="75629" marR="75629" marT="0" marB="0"/>
                </a:tc>
                <a:extLst>
                  <a:ext uri="{0D108BD9-81ED-4DB2-BD59-A6C34878D82A}">
                    <a16:rowId xmlns:a16="http://schemas.microsoft.com/office/drawing/2014/main" val="3534750933"/>
                  </a:ext>
                </a:extLst>
              </a:tr>
            </a:tbl>
          </a:graphicData>
        </a:graphic>
      </p:graphicFrame>
    </p:spTree>
    <p:extLst>
      <p:ext uri="{BB962C8B-B14F-4D97-AF65-F5344CB8AC3E}">
        <p14:creationId xmlns:p14="http://schemas.microsoft.com/office/powerpoint/2010/main" val="3057521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lt-LT" dirty="0" smtClean="0"/>
              <a:t> </a:t>
            </a:r>
            <a:r>
              <a:rPr lang="en-US" dirty="0" smtClean="0"/>
              <a:t>1. </a:t>
            </a:r>
            <a:r>
              <a:rPr lang="en-US" dirty="0" err="1" smtClean="0"/>
              <a:t>Rezultatai</a:t>
            </a:r>
            <a:r>
              <a:rPr lang="lt-LT" dirty="0" smtClean="0">
                <a:solidFill>
                  <a:srgbClr val="FF0000"/>
                </a:solidFill>
              </a:rPr>
              <a:t> </a:t>
            </a:r>
            <a:r>
              <a:rPr lang="lt-LT" sz="4400" dirty="0">
                <a:solidFill>
                  <a:schemeClr val="tx1"/>
                </a:solidFill>
              </a:rPr>
              <a:t>(</a:t>
            </a:r>
            <a:r>
              <a:rPr lang="lt-LT" sz="4400" i="1" dirty="0">
                <a:solidFill>
                  <a:schemeClr val="tx1"/>
                </a:solidFill>
              </a:rPr>
              <a:t>mokiniai</a:t>
            </a:r>
            <a:r>
              <a:rPr lang="lt-LT" sz="4400" dirty="0">
                <a:solidFill>
                  <a:schemeClr val="tx1"/>
                </a:solidFill>
              </a:rPr>
              <a:t>)</a:t>
            </a:r>
            <a:br>
              <a:rPr lang="lt-LT" sz="4400" dirty="0">
                <a:solidFill>
                  <a:schemeClr val="tx1"/>
                </a:solidFill>
              </a:rPr>
            </a:br>
            <a:endParaRPr lang="lt-LT" sz="4400" dirty="0">
              <a:solidFill>
                <a:schemeClr val="tx1"/>
              </a:solidFill>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91044136"/>
              </p:ext>
            </p:extLst>
          </p:nvPr>
        </p:nvGraphicFramePr>
        <p:xfrm>
          <a:off x="622300" y="2028825"/>
          <a:ext cx="9413875" cy="3490087"/>
        </p:xfrm>
        <a:graphic>
          <a:graphicData uri="http://schemas.openxmlformats.org/drawingml/2006/table">
            <a:tbl>
              <a:tblPr firstRow="1" bandRow="1">
                <a:tableStyleId>{5C22544A-7EE6-4342-B048-85BDC9FD1C3A}</a:tableStyleId>
              </a:tblPr>
              <a:tblGrid>
                <a:gridCol w="614924">
                  <a:extLst>
                    <a:ext uri="{9D8B030D-6E8A-4147-A177-3AD203B41FA5}">
                      <a16:colId xmlns:a16="http://schemas.microsoft.com/office/drawing/2014/main" val="1531879371"/>
                    </a:ext>
                  </a:extLst>
                </a:gridCol>
                <a:gridCol w="4642876">
                  <a:extLst>
                    <a:ext uri="{9D8B030D-6E8A-4147-A177-3AD203B41FA5}">
                      <a16:colId xmlns:a16="http://schemas.microsoft.com/office/drawing/2014/main" val="1703439232"/>
                    </a:ext>
                  </a:extLst>
                </a:gridCol>
                <a:gridCol w="715472">
                  <a:extLst>
                    <a:ext uri="{9D8B030D-6E8A-4147-A177-3AD203B41FA5}">
                      <a16:colId xmlns:a16="http://schemas.microsoft.com/office/drawing/2014/main" val="20002"/>
                    </a:ext>
                  </a:extLst>
                </a:gridCol>
                <a:gridCol w="732328">
                  <a:extLst>
                    <a:ext uri="{9D8B030D-6E8A-4147-A177-3AD203B41FA5}">
                      <a16:colId xmlns:a16="http://schemas.microsoft.com/office/drawing/2014/main" val="1479651258"/>
                    </a:ext>
                  </a:extLst>
                </a:gridCol>
                <a:gridCol w="990600">
                  <a:extLst>
                    <a:ext uri="{9D8B030D-6E8A-4147-A177-3AD203B41FA5}">
                      <a16:colId xmlns:a16="http://schemas.microsoft.com/office/drawing/2014/main" val="3425510100"/>
                    </a:ext>
                  </a:extLst>
                </a:gridCol>
                <a:gridCol w="1717675">
                  <a:extLst>
                    <a:ext uri="{9D8B030D-6E8A-4147-A177-3AD203B41FA5}">
                      <a16:colId xmlns:a16="http://schemas.microsoft.com/office/drawing/2014/main" val="2183819651"/>
                    </a:ext>
                  </a:extLst>
                </a:gridCol>
              </a:tblGrid>
              <a:tr h="370840">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a:t>
                      </a: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ctr"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370840">
                <a:tc>
                  <a:txBody>
                    <a:bodyPr/>
                    <a:lstStyle/>
                    <a:p>
                      <a:pPr marL="0" indent="0">
                        <a:buFont typeface="+mj-lt"/>
                        <a:buNone/>
                      </a:pPr>
                      <a:r>
                        <a:rPr lang="lt-LT" dirty="0" smtClean="0"/>
                        <a:t>1.</a:t>
                      </a:r>
                      <a:endParaRPr lang="lt-LT" dirty="0"/>
                    </a:p>
                  </a:txBody>
                  <a:tcPr>
                    <a:solidFill>
                      <a:srgbClr val="FFFF00"/>
                    </a:solidFill>
                  </a:tcPr>
                </a:tc>
                <a:tc>
                  <a:txBody>
                    <a:bodyPr/>
                    <a:lstStyle/>
                    <a:p>
                      <a:r>
                        <a:rPr lang="lt-LT" dirty="0" smtClean="0"/>
                        <a:t>Aš priimu kitus žmonės tokius, kokie jie yra</a:t>
                      </a:r>
                      <a:endParaRPr lang="lt-LT" dirty="0"/>
                    </a:p>
                  </a:txBody>
                  <a:tcPr>
                    <a:solidFill>
                      <a:srgbClr val="FFFF00"/>
                    </a:solidFill>
                  </a:tcPr>
                </a:tc>
                <a:tc>
                  <a:txBody>
                    <a:bodyPr/>
                    <a:lstStyle/>
                    <a:p>
                      <a:pPr algn="ctr"/>
                      <a:r>
                        <a:rPr lang="en-US" dirty="0" smtClean="0"/>
                        <a:t>3</a:t>
                      </a:r>
                      <a:endParaRPr lang="lt-LT" dirty="0"/>
                    </a:p>
                  </a:txBody>
                  <a:tcPr>
                    <a:solidFill>
                      <a:srgbClr val="FFFF00"/>
                    </a:solidFill>
                  </a:tcPr>
                </a:tc>
                <a:tc>
                  <a:txBody>
                    <a:bodyPr/>
                    <a:lstStyle/>
                    <a:p>
                      <a:pPr algn="ctr"/>
                      <a:r>
                        <a:rPr lang="pl-PL" dirty="0" smtClean="0"/>
                        <a:t> </a:t>
                      </a:r>
                      <a:r>
                        <a:rPr lang="lt-LT" dirty="0" smtClean="0"/>
                        <a:t>83</a:t>
                      </a:r>
                      <a:endParaRPr lang="lt-LT" dirty="0"/>
                    </a:p>
                  </a:txBody>
                  <a:tcPr>
                    <a:solidFill>
                      <a:srgbClr val="FFFF00"/>
                    </a:solidFill>
                  </a:tcPr>
                </a:tc>
                <a:tc>
                  <a:txBody>
                    <a:bodyPr/>
                    <a:lstStyle/>
                    <a:p>
                      <a:pPr algn="ctr"/>
                      <a:r>
                        <a:rPr lang="lt-LT" dirty="0" smtClean="0"/>
                        <a:t>111</a:t>
                      </a:r>
                      <a:endParaRPr lang="lt-LT" dirty="0"/>
                    </a:p>
                  </a:txBody>
                  <a:tcPr>
                    <a:solidFill>
                      <a:srgbClr val="FFFF00"/>
                    </a:solidFill>
                  </a:tcPr>
                </a:tc>
                <a:tc>
                  <a:txBody>
                    <a:bodyPr/>
                    <a:lstStyle/>
                    <a:p>
                      <a:pPr algn="ctr"/>
                      <a:r>
                        <a:rPr lang="lt-LT" dirty="0" smtClean="0"/>
                        <a:t>Socialumas</a:t>
                      </a:r>
                      <a:endParaRPr lang="lt-LT" dirty="0"/>
                    </a:p>
                  </a:txBody>
                  <a:tcPr>
                    <a:solidFill>
                      <a:srgbClr val="FFFF00"/>
                    </a:solidFill>
                  </a:tcPr>
                </a:tc>
                <a:extLst>
                  <a:ext uri="{0D108BD9-81ED-4DB2-BD59-A6C34878D82A}">
                    <a16:rowId xmlns:a16="http://schemas.microsoft.com/office/drawing/2014/main" val="1676124251"/>
                  </a:ext>
                </a:extLst>
              </a:tr>
              <a:tr h="370840">
                <a:tc>
                  <a:txBody>
                    <a:bodyPr/>
                    <a:lstStyle/>
                    <a:p>
                      <a:pPr marL="0" indent="0">
                        <a:buFont typeface="+mj-lt"/>
                        <a:buNone/>
                      </a:pPr>
                      <a:r>
                        <a:rPr lang="en-US" dirty="0" smtClean="0"/>
                        <a:t>2.</a:t>
                      </a:r>
                      <a:endParaRPr lang="lt-LT" dirty="0"/>
                    </a:p>
                  </a:txBody>
                  <a:tcPr/>
                </a:tc>
                <a:tc>
                  <a:txBody>
                    <a:bodyPr/>
                    <a:lstStyle/>
                    <a:p>
                      <a:r>
                        <a:rPr lang="lt-LT" dirty="0" smtClean="0"/>
                        <a:t>Aš pastebiu savo tobulėjimą</a:t>
                      </a:r>
                      <a:endParaRPr lang="lt-LT" dirty="0"/>
                    </a:p>
                  </a:txBody>
                  <a:tcPr/>
                </a:tc>
                <a:tc>
                  <a:txBody>
                    <a:bodyPr/>
                    <a:lstStyle/>
                    <a:p>
                      <a:pPr algn="ctr"/>
                      <a:r>
                        <a:rPr lang="en-US" dirty="0" smtClean="0"/>
                        <a:t>3</a:t>
                      </a:r>
                      <a:endParaRPr lang="lt-LT" dirty="0"/>
                    </a:p>
                  </a:txBody>
                  <a:tcPr/>
                </a:tc>
                <a:tc>
                  <a:txBody>
                    <a:bodyPr/>
                    <a:lstStyle/>
                    <a:p>
                      <a:pPr algn="ctr"/>
                      <a:r>
                        <a:rPr lang="lt-LT" dirty="0" smtClean="0"/>
                        <a:t>80</a:t>
                      </a:r>
                      <a:endParaRPr lang="lt-LT" dirty="0"/>
                    </a:p>
                  </a:txBody>
                  <a:tcPr/>
                </a:tc>
                <a:tc>
                  <a:txBody>
                    <a:bodyPr/>
                    <a:lstStyle/>
                    <a:p>
                      <a:pPr algn="ctr"/>
                      <a:r>
                        <a:rPr lang="lt-LT" dirty="0" smtClean="0"/>
                        <a:t>121</a:t>
                      </a:r>
                      <a:endParaRPr lang="lt-LT" dirty="0"/>
                    </a:p>
                  </a:txBody>
                  <a:tcPr/>
                </a:tc>
                <a:tc>
                  <a:txBody>
                    <a:bodyPr/>
                    <a:lstStyle/>
                    <a:p>
                      <a:pPr algn="ctr"/>
                      <a:r>
                        <a:rPr lang="lt-LT" dirty="0" smtClean="0"/>
                        <a:t>Pažangos pastovumas</a:t>
                      </a:r>
                      <a:endParaRPr lang="lt-LT" dirty="0"/>
                    </a:p>
                  </a:txBody>
                  <a:tcPr/>
                </a:tc>
                <a:extLst>
                  <a:ext uri="{0D108BD9-81ED-4DB2-BD59-A6C34878D82A}">
                    <a16:rowId xmlns:a16="http://schemas.microsoft.com/office/drawing/2014/main" val="1298763858"/>
                  </a:ext>
                </a:extLst>
              </a:tr>
              <a:tr h="370840">
                <a:tc>
                  <a:txBody>
                    <a:bodyPr/>
                    <a:lstStyle/>
                    <a:p>
                      <a:pPr marL="0" indent="0">
                        <a:buFont typeface="+mj-lt"/>
                        <a:buNone/>
                      </a:pPr>
                      <a:r>
                        <a:rPr lang="en-US" dirty="0" smtClean="0"/>
                        <a:t>3.</a:t>
                      </a:r>
                      <a:endParaRPr lang="lt-LT" dirty="0"/>
                    </a:p>
                  </a:txBody>
                  <a:tcPr/>
                </a:tc>
                <a:tc>
                  <a:txBody>
                    <a:bodyPr/>
                    <a:lstStyle/>
                    <a:p>
                      <a:r>
                        <a:rPr lang="lt-LT" dirty="0" smtClean="0"/>
                        <a:t>Aš pasitikiu savimi.</a:t>
                      </a:r>
                      <a:endParaRPr lang="lt-LT" dirty="0"/>
                    </a:p>
                  </a:txBody>
                  <a:tcPr/>
                </a:tc>
                <a:tc>
                  <a:txBody>
                    <a:bodyPr/>
                    <a:lstStyle/>
                    <a:p>
                      <a:pPr algn="ctr"/>
                      <a:r>
                        <a:rPr lang="en-US" dirty="0" smtClean="0"/>
                        <a:t>3</a:t>
                      </a:r>
                      <a:endParaRPr lang="lt-LT" dirty="0"/>
                    </a:p>
                  </a:txBody>
                  <a:tcPr/>
                </a:tc>
                <a:tc>
                  <a:txBody>
                    <a:bodyPr/>
                    <a:lstStyle/>
                    <a:p>
                      <a:pPr algn="ctr"/>
                      <a:r>
                        <a:rPr lang="lt-LT" dirty="0" smtClean="0"/>
                        <a:t> 75</a:t>
                      </a:r>
                      <a:endParaRPr lang="lt-LT" dirty="0"/>
                    </a:p>
                  </a:txBody>
                  <a:tcPr/>
                </a:tc>
                <a:tc>
                  <a:txBody>
                    <a:bodyPr/>
                    <a:lstStyle/>
                    <a:p>
                      <a:pPr algn="ctr"/>
                      <a:r>
                        <a:rPr lang="lt-LT" dirty="0" smtClean="0"/>
                        <a:t>111</a:t>
                      </a:r>
                    </a:p>
                    <a:p>
                      <a:pPr algn="ctr"/>
                      <a:endParaRPr lang="lt-LT" dirty="0"/>
                    </a:p>
                  </a:txBody>
                  <a:tcPr/>
                </a:tc>
                <a:tc>
                  <a:txBody>
                    <a:bodyPr/>
                    <a:lstStyle/>
                    <a:p>
                      <a:pPr algn="ctr"/>
                      <a:r>
                        <a:rPr lang="lt-LT" dirty="0" smtClean="0"/>
                        <a:t>Savivoka, savivertė</a:t>
                      </a:r>
                      <a:endParaRPr lang="lt-LT" dirty="0"/>
                    </a:p>
                  </a:txBody>
                  <a:tcPr/>
                </a:tc>
                <a:extLst>
                  <a:ext uri="{0D108BD9-81ED-4DB2-BD59-A6C34878D82A}">
                    <a16:rowId xmlns:a16="http://schemas.microsoft.com/office/drawing/2014/main" val="4006755031"/>
                  </a:ext>
                </a:extLst>
              </a:tr>
              <a:tr h="370840">
                <a:tc>
                  <a:txBody>
                    <a:bodyPr/>
                    <a:lstStyle/>
                    <a:p>
                      <a:pPr marL="0" indent="0">
                        <a:buFont typeface="+mj-lt"/>
                        <a:buNone/>
                      </a:pPr>
                      <a:r>
                        <a:rPr lang="en-US" dirty="0" smtClean="0"/>
                        <a:t>4.</a:t>
                      </a:r>
                      <a:endParaRPr lang="lt-LT" dirty="0"/>
                    </a:p>
                  </a:txBody>
                  <a:tcPr/>
                </a:tc>
                <a:tc>
                  <a:txBody>
                    <a:bodyPr/>
                    <a:lstStyle/>
                    <a:p>
                      <a:r>
                        <a:rPr lang="lt-LT" dirty="0" smtClean="0"/>
                        <a:t>Aš galiu pasakyti, kas man labiau sekasi. </a:t>
                      </a:r>
                      <a:endParaRPr lang="lt-LT" dirty="0"/>
                    </a:p>
                  </a:txBody>
                  <a:tcPr/>
                </a:tc>
                <a:tc>
                  <a:txBody>
                    <a:bodyPr/>
                    <a:lstStyle/>
                    <a:p>
                      <a:pPr algn="ctr"/>
                      <a:r>
                        <a:rPr lang="en-US" dirty="0" smtClean="0"/>
                        <a:t>3</a:t>
                      </a:r>
                      <a:endParaRPr lang="lt-LT" dirty="0"/>
                    </a:p>
                  </a:txBody>
                  <a:tcPr/>
                </a:tc>
                <a:tc>
                  <a:txBody>
                    <a:bodyPr/>
                    <a:lstStyle/>
                    <a:p>
                      <a:pPr algn="ctr"/>
                      <a:r>
                        <a:rPr lang="lt-LT" dirty="0" smtClean="0"/>
                        <a:t>75</a:t>
                      </a:r>
                      <a:endParaRPr lang="lt-LT" dirty="0"/>
                    </a:p>
                  </a:txBody>
                  <a:tcPr/>
                </a:tc>
                <a:tc>
                  <a:txBody>
                    <a:bodyPr/>
                    <a:lstStyle/>
                    <a:p>
                      <a:pPr algn="ctr"/>
                      <a:r>
                        <a:rPr lang="lt-LT" dirty="0" smtClean="0"/>
                        <a:t>121</a:t>
                      </a:r>
                      <a:endParaRPr lang="lt-LT" dirty="0"/>
                    </a:p>
                  </a:txBody>
                  <a:tcPr/>
                </a:tc>
                <a:tc>
                  <a:txBody>
                    <a:bodyPr/>
                    <a:lstStyle/>
                    <a:p>
                      <a:pPr algn="ctr"/>
                      <a:r>
                        <a:rPr lang="lt-LT" dirty="0" smtClean="0"/>
                        <a:t>Pasiekimų asmeniškumas</a:t>
                      </a:r>
                      <a:endParaRPr lang="lt-LT" dirty="0"/>
                    </a:p>
                  </a:txBody>
                  <a:tcPr/>
                </a:tc>
                <a:extLst>
                  <a:ext uri="{0D108BD9-81ED-4DB2-BD59-A6C34878D82A}">
                    <a16:rowId xmlns:a16="http://schemas.microsoft.com/office/drawing/2014/main" val="2443739675"/>
                  </a:ext>
                </a:extLst>
              </a:tr>
              <a:tr h="370840">
                <a:tc>
                  <a:txBody>
                    <a:bodyPr/>
                    <a:lstStyle/>
                    <a:p>
                      <a:pPr marL="0" indent="0">
                        <a:buFont typeface="+mj-lt"/>
                        <a:buNone/>
                      </a:pPr>
                      <a:r>
                        <a:rPr lang="en-US" dirty="0" smtClean="0"/>
                        <a:t>5.</a:t>
                      </a:r>
                      <a:endParaRPr lang="lt-LT" dirty="0"/>
                    </a:p>
                  </a:txBody>
                  <a:tcPr/>
                </a:tc>
                <a:tc>
                  <a:txBody>
                    <a:bodyPr/>
                    <a:lstStyle/>
                    <a:p>
                      <a:r>
                        <a:rPr lang="fi-FI" dirty="0" smtClean="0"/>
                        <a:t>Aš </a:t>
                      </a:r>
                      <a:r>
                        <a:rPr lang="lt-LT" dirty="0" smtClean="0"/>
                        <a:t>vis daugiau visko išmokstu ir suprantu</a:t>
                      </a:r>
                      <a:r>
                        <a:rPr lang="fi-FI" dirty="0" smtClean="0"/>
                        <a:t>.</a:t>
                      </a:r>
                      <a:endParaRPr lang="lt-LT" dirty="0"/>
                    </a:p>
                  </a:txBody>
                  <a:tcPr/>
                </a:tc>
                <a:tc>
                  <a:txBody>
                    <a:bodyPr/>
                    <a:lstStyle/>
                    <a:p>
                      <a:pPr algn="ctr"/>
                      <a:r>
                        <a:rPr lang="en-US" dirty="0" smtClean="0"/>
                        <a:t>3</a:t>
                      </a:r>
                      <a:endParaRPr lang="lt-LT" dirty="0"/>
                    </a:p>
                  </a:txBody>
                  <a:tcPr/>
                </a:tc>
                <a:tc>
                  <a:txBody>
                    <a:bodyPr/>
                    <a:lstStyle/>
                    <a:p>
                      <a:pPr algn="ctr"/>
                      <a:r>
                        <a:rPr lang="lt-LT" dirty="0" smtClean="0"/>
                        <a:t>74</a:t>
                      </a:r>
                      <a:endParaRPr lang="lt-LT" dirty="0"/>
                    </a:p>
                  </a:txBody>
                  <a:tcPr/>
                </a:tc>
                <a:tc>
                  <a:txBody>
                    <a:bodyPr/>
                    <a:lstStyle/>
                    <a:p>
                      <a:pPr algn="ctr"/>
                      <a:r>
                        <a:rPr lang="lt-LT" dirty="0" smtClean="0"/>
                        <a:t>121</a:t>
                      </a:r>
                      <a:endParaRPr lang="lt-LT" dirty="0"/>
                    </a:p>
                  </a:txBody>
                  <a:tcPr/>
                </a:tc>
                <a:tc>
                  <a:txBody>
                    <a:bodyPr/>
                    <a:lstStyle/>
                    <a:p>
                      <a:pPr algn="ctr"/>
                      <a:r>
                        <a:rPr lang="lt-LT" dirty="0" err="1" smtClean="0"/>
                        <a:t>Visybiškumas</a:t>
                      </a:r>
                      <a:endParaRPr lang="lt-LT" dirty="0"/>
                    </a:p>
                  </a:txBody>
                  <a:tcPr/>
                </a:tc>
                <a:extLst>
                  <a:ext uri="{0D108BD9-81ED-4DB2-BD59-A6C34878D82A}">
                    <a16:rowId xmlns:a16="http://schemas.microsoft.com/office/drawing/2014/main" val="529043022"/>
                  </a:ext>
                </a:extLst>
              </a:tr>
            </a:tbl>
          </a:graphicData>
        </a:graphic>
      </p:graphicFrame>
    </p:spTree>
    <p:extLst>
      <p:ext uri="{BB962C8B-B14F-4D97-AF65-F5344CB8AC3E}">
        <p14:creationId xmlns:p14="http://schemas.microsoft.com/office/powerpoint/2010/main" val="3724106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2900" y="581025"/>
            <a:ext cx="7696200" cy="1685077"/>
          </a:xfrm>
          <a:prstGeom prst="rect">
            <a:avLst/>
          </a:prstGeom>
        </p:spPr>
        <p:txBody>
          <a:bodyPr wrap="square">
            <a:spAutoFit/>
          </a:bodyPr>
          <a:lstStyle/>
          <a:p>
            <a:r>
              <a:rPr lang="en-US" sz="5950" dirty="0" smtClean="0">
                <a:latin typeface="+mj-lt"/>
              </a:rPr>
              <a:t>1. </a:t>
            </a:r>
            <a:r>
              <a:rPr lang="en-US" sz="5950" dirty="0" err="1" smtClean="0">
                <a:latin typeface="+mj-lt"/>
              </a:rPr>
              <a:t>Rezultatai</a:t>
            </a:r>
            <a:r>
              <a:rPr lang="lt-LT" sz="5950" dirty="0" smtClean="0">
                <a:solidFill>
                  <a:srgbClr val="FF0000"/>
                </a:solidFill>
                <a:latin typeface="+mj-lt"/>
              </a:rPr>
              <a:t> </a:t>
            </a:r>
            <a:r>
              <a:rPr lang="lt-LT" sz="4400" i="1" dirty="0" smtClean="0">
                <a:latin typeface="+mj-lt"/>
              </a:rPr>
              <a:t>(</a:t>
            </a:r>
            <a:r>
              <a:rPr lang="en-US" sz="4400" i="1" dirty="0" smtClean="0">
                <a:latin typeface="+mj-lt"/>
              </a:rPr>
              <a:t>t</a:t>
            </a:r>
            <a:r>
              <a:rPr lang="lt-LT" sz="4400" i="1" dirty="0" err="1" smtClean="0">
                <a:latin typeface="+mj-lt"/>
              </a:rPr>
              <a:t>ėvai</a:t>
            </a:r>
            <a:r>
              <a:rPr lang="lt-LT" sz="4400" i="1" dirty="0" smtClean="0">
                <a:latin typeface="+mj-lt"/>
              </a:rPr>
              <a:t>)</a:t>
            </a:r>
            <a:br>
              <a:rPr lang="lt-LT" sz="4400" i="1" dirty="0" smtClean="0">
                <a:latin typeface="+mj-lt"/>
              </a:rPr>
            </a:br>
            <a:endParaRPr lang="lt-LT" sz="4400" i="1"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241300" y="1495425"/>
          <a:ext cx="10210800" cy="5006975"/>
        </p:xfrm>
        <a:graphic>
          <a:graphicData uri="http://schemas.openxmlformats.org/drawingml/2006/table">
            <a:tbl>
              <a:tblPr firstRow="1" bandRow="1">
                <a:tableStyleId>{5C22544A-7EE6-4342-B048-85BDC9FD1C3A}</a:tableStyleId>
              </a:tblPr>
              <a:tblGrid>
                <a:gridCol w="669579">
                  <a:extLst>
                    <a:ext uri="{9D8B030D-6E8A-4147-A177-3AD203B41FA5}">
                      <a16:colId xmlns:a16="http://schemas.microsoft.com/office/drawing/2014/main" val="1531879371"/>
                    </a:ext>
                  </a:extLst>
                </a:gridCol>
                <a:gridCol w="4659260">
                  <a:extLst>
                    <a:ext uri="{9D8B030D-6E8A-4147-A177-3AD203B41FA5}">
                      <a16:colId xmlns:a16="http://schemas.microsoft.com/office/drawing/2014/main" val="1703439232"/>
                    </a:ext>
                  </a:extLst>
                </a:gridCol>
                <a:gridCol w="767161">
                  <a:extLst>
                    <a:ext uri="{9D8B030D-6E8A-4147-A177-3AD203B41FA5}">
                      <a16:colId xmlns:a16="http://schemas.microsoft.com/office/drawing/2014/main" val="20002"/>
                    </a:ext>
                  </a:extLst>
                </a:gridCol>
                <a:gridCol w="914400">
                  <a:extLst>
                    <a:ext uri="{9D8B030D-6E8A-4147-A177-3AD203B41FA5}">
                      <a16:colId xmlns:a16="http://schemas.microsoft.com/office/drawing/2014/main" val="1479651258"/>
                    </a:ext>
                  </a:extLst>
                </a:gridCol>
                <a:gridCol w="990600">
                  <a:extLst>
                    <a:ext uri="{9D8B030D-6E8A-4147-A177-3AD203B41FA5}">
                      <a16:colId xmlns:a16="http://schemas.microsoft.com/office/drawing/2014/main" val="3425510100"/>
                    </a:ext>
                  </a:extLst>
                </a:gridCol>
                <a:gridCol w="2209800">
                  <a:extLst>
                    <a:ext uri="{9D8B030D-6E8A-4147-A177-3AD203B41FA5}">
                      <a16:colId xmlns:a16="http://schemas.microsoft.com/office/drawing/2014/main" val="2183819651"/>
                    </a:ext>
                  </a:extLst>
                </a:gridCol>
              </a:tblGrid>
              <a:tr h="370840">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370840">
                <a:tc>
                  <a:txBody>
                    <a:bodyPr/>
                    <a:lstStyle/>
                    <a:p>
                      <a:pPr marL="0" indent="0">
                        <a:buFont typeface="+mj-lt"/>
                        <a:buNone/>
                      </a:pPr>
                      <a:r>
                        <a:rPr lang="lt-LT" sz="1800" dirty="0" smtClean="0">
                          <a:latin typeface="Times New Roman" pitchFamily="18" charset="0"/>
                          <a:cs typeface="Times New Roman" pitchFamily="18" charset="0"/>
                        </a:rPr>
                        <a:t>1.</a:t>
                      </a:r>
                      <a:endParaRPr lang="lt-LT" sz="1800" dirty="0">
                        <a:latin typeface="Times New Roman" pitchFamily="18" charset="0"/>
                        <a:cs typeface="Times New Roman" pitchFamily="18" charset="0"/>
                      </a:endParaRPr>
                    </a:p>
                  </a:txBody>
                  <a:tcPr/>
                </a:tc>
                <a:tc>
                  <a:txBody>
                    <a:bodyPr/>
                    <a:lstStyle/>
                    <a:p>
                      <a:r>
                        <a:rPr lang="lt-LT" sz="1800" noProof="0" smtClean="0">
                          <a:latin typeface="Times New Roman" pitchFamily="18" charset="0"/>
                          <a:cs typeface="Times New Roman" pitchFamily="18" charset="0"/>
                        </a:rPr>
                        <a:t>Mano vaikas pasitiki savo jėgomis.</a:t>
                      </a:r>
                    </a:p>
                  </a:txBody>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fi-FI" sz="1800" dirty="0" smtClean="0">
                          <a:latin typeface="Times New Roman" pitchFamily="18" charset="0"/>
                          <a:cs typeface="Times New Roman" pitchFamily="18" charset="0"/>
                        </a:rPr>
                        <a:t>91,6</a:t>
                      </a:r>
                    </a:p>
                    <a:p>
                      <a:endParaRPr lang="lt-LT" sz="1800" dirty="0">
                        <a:latin typeface="Times New Roman" pitchFamily="18" charset="0"/>
                        <a:cs typeface="Times New Roman" pitchFamily="18" charset="0"/>
                      </a:endParaRPr>
                    </a:p>
                  </a:txBody>
                  <a:tcPr/>
                </a:tc>
                <a:tc>
                  <a:txBody>
                    <a:bodyPr/>
                    <a:lstStyle/>
                    <a:p>
                      <a:r>
                        <a:rPr lang="en-US" sz="1800" dirty="0" smtClean="0">
                          <a:latin typeface="Times New Roman" pitchFamily="18" charset="0"/>
                          <a:cs typeface="Times New Roman" pitchFamily="18" charset="0"/>
                        </a:rPr>
                        <a:t>111</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fi-FI" sz="1800" smtClean="0">
                          <a:latin typeface="Times New Roman" pitchFamily="18" charset="0"/>
                          <a:cs typeface="Times New Roman" pitchFamily="18" charset="0"/>
                        </a:rPr>
                        <a:t>Savivoka, savivertė</a:t>
                      </a:r>
                      <a:endParaRPr lang="lt-LT" sz="1800" smtClean="0">
                        <a:latin typeface="Times New Roman" pitchFamily="18" charset="0"/>
                        <a:cs typeface="Times New Roman" pitchFamily="18" charset="0"/>
                      </a:endParaRPr>
                    </a:p>
                  </a:txBody>
                  <a:tcPr/>
                </a:tc>
                <a:extLst>
                  <a:ext uri="{0D108BD9-81ED-4DB2-BD59-A6C34878D82A}">
                    <a16:rowId xmlns:a16="http://schemas.microsoft.com/office/drawing/2014/main" val="1676124251"/>
                  </a:ext>
                </a:extLst>
              </a:tr>
              <a:tr h="370840">
                <a:tc>
                  <a:txBody>
                    <a:bodyPr/>
                    <a:lstStyle/>
                    <a:p>
                      <a:pPr marL="0" indent="0">
                        <a:buFont typeface="+mj-lt"/>
                        <a:buNone/>
                      </a:pPr>
                      <a:r>
                        <a:rPr lang="en-US" sz="1800" dirty="0" smtClean="0">
                          <a:latin typeface="Times New Roman" pitchFamily="18" charset="0"/>
                          <a:cs typeface="Times New Roman" pitchFamily="18" charset="0"/>
                        </a:rPr>
                        <a:t>2.</a:t>
                      </a:r>
                      <a:endParaRPr lang="lt-LT" sz="1800" dirty="0">
                        <a:latin typeface="Times New Roman" pitchFamily="18" charset="0"/>
                        <a:cs typeface="Times New Roman" pitchFamily="18" charset="0"/>
                      </a:endParaRPr>
                    </a:p>
                  </a:txBody>
                  <a:tcPr/>
                </a:tc>
                <a:tc>
                  <a:txBody>
                    <a:bodyPr/>
                    <a:lstStyle/>
                    <a:p>
                      <a:r>
                        <a:rPr lang="lt-LT" sz="1800" noProof="0" dirty="0" smtClean="0">
                          <a:latin typeface="Times New Roman" pitchFamily="18" charset="0"/>
                          <a:cs typeface="Times New Roman" pitchFamily="18" charset="0"/>
                        </a:rPr>
                        <a:t>Mano vaikas gerbia kiekvieną asmenį.</a:t>
                      </a: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es-ES" sz="1800" dirty="0" smtClean="0">
                          <a:latin typeface="Times New Roman" pitchFamily="18" charset="0"/>
                          <a:cs typeface="Times New Roman" pitchFamily="18" charset="0"/>
                        </a:rPr>
                        <a:t>4</a:t>
                      </a: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es-ES" sz="1800" dirty="0" smtClean="0">
                          <a:latin typeface="Times New Roman" pitchFamily="18" charset="0"/>
                          <a:cs typeface="Times New Roman" pitchFamily="18" charset="0"/>
                        </a:rPr>
                        <a:t>91,7</a:t>
                      </a:r>
                    </a:p>
                  </a:txBody>
                  <a:tcPr/>
                </a:tc>
                <a:tc>
                  <a:txBody>
                    <a:bodyPr/>
                    <a:lstStyle/>
                    <a:p>
                      <a:r>
                        <a:rPr lang="en-US" sz="1800" dirty="0" smtClean="0">
                          <a:latin typeface="Times New Roman" pitchFamily="18" charset="0"/>
                          <a:cs typeface="Times New Roman" pitchFamily="18" charset="0"/>
                        </a:rPr>
                        <a:t>111</a:t>
                      </a:r>
                      <a:endParaRPr lang="lt-LT" sz="1800" dirty="0">
                        <a:latin typeface="Times New Roman" pitchFamily="18" charset="0"/>
                        <a:cs typeface="Times New Roman" pitchFamily="18" charset="0"/>
                      </a:endParaRPr>
                    </a:p>
                  </a:txBody>
                  <a:tcPr/>
                </a:tc>
                <a:tc>
                  <a:txBody>
                    <a:bodyPr/>
                    <a:lstStyle/>
                    <a:p>
                      <a:r>
                        <a:rPr lang="es-ES" sz="1800" dirty="0" err="1" smtClean="0">
                          <a:latin typeface="Times New Roman" pitchFamily="18" charset="0"/>
                          <a:cs typeface="Times New Roman" pitchFamily="18" charset="0"/>
                        </a:rPr>
                        <a:t>Socialumas</a:t>
                      </a:r>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1298763858"/>
                  </a:ext>
                </a:extLst>
              </a:tr>
              <a:tr h="370840">
                <a:tc>
                  <a:txBody>
                    <a:bodyPr/>
                    <a:lstStyle/>
                    <a:p>
                      <a:pPr marL="0" indent="0">
                        <a:buFont typeface="+mj-lt"/>
                        <a:buNone/>
                      </a:pPr>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Mano vaiko mokymasis mokykloje</a:t>
                      </a:r>
                    </a:p>
                    <a:p>
                      <a:r>
                        <a:rPr lang="lt-LT" sz="1800" dirty="0" smtClean="0">
                          <a:latin typeface="Times New Roman" pitchFamily="18" charset="0"/>
                          <a:cs typeface="Times New Roman" pitchFamily="18" charset="0"/>
                        </a:rPr>
                        <a:t>reikalauja pastangų, tačiau yra</a:t>
                      </a:r>
                    </a:p>
                    <a:p>
                      <a:r>
                        <a:rPr lang="lt-LT" sz="1800" dirty="0" smtClean="0">
                          <a:latin typeface="Times New Roman" pitchFamily="18" charset="0"/>
                          <a:cs typeface="Times New Roman" pitchFamily="18" charset="0"/>
                        </a:rPr>
                        <a:t>įveikiamas.</a:t>
                      </a:r>
                    </a:p>
                  </a:txBody>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93,8</a:t>
                      </a:r>
                    </a:p>
                    <a:p>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121</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Pasiekimų</a:t>
                      </a:r>
                    </a:p>
                    <a:p>
                      <a:r>
                        <a:rPr lang="lt-LT" sz="1800" dirty="0" smtClean="0">
                          <a:latin typeface="Times New Roman" pitchFamily="18" charset="0"/>
                          <a:cs typeface="Times New Roman" pitchFamily="18" charset="0"/>
                        </a:rPr>
                        <a:t>asmeniškumas</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4006755031"/>
                  </a:ext>
                </a:extLst>
              </a:tr>
              <a:tr h="370840">
                <a:tc>
                  <a:txBody>
                    <a:bodyPr/>
                    <a:lstStyle/>
                    <a:p>
                      <a:pPr marL="0" indent="0">
                        <a:buFont typeface="+mj-lt"/>
                        <a:buNone/>
                      </a:pPr>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Mano vaiko mokymasis mokykloje</a:t>
                      </a:r>
                    </a:p>
                    <a:p>
                      <a:r>
                        <a:rPr lang="lt-LT" sz="1800" dirty="0" smtClean="0">
                          <a:latin typeface="Times New Roman" pitchFamily="18" charset="0"/>
                          <a:cs typeface="Times New Roman" pitchFamily="18" charset="0"/>
                        </a:rPr>
                        <a:t>reikalauja pastangų, tačiau yra</a:t>
                      </a:r>
                    </a:p>
                    <a:p>
                      <a:r>
                        <a:rPr lang="lt-LT" sz="1800" dirty="0" smtClean="0">
                          <a:latin typeface="Times New Roman" pitchFamily="18" charset="0"/>
                          <a:cs typeface="Times New Roman" pitchFamily="18" charset="0"/>
                        </a:rPr>
                        <a:t>įveikiamas.</a:t>
                      </a:r>
                    </a:p>
                  </a:txBody>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93,8</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121</a:t>
                      </a:r>
                    </a:p>
                    <a:p>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Pasiekimų</a:t>
                      </a:r>
                    </a:p>
                    <a:p>
                      <a:r>
                        <a:rPr lang="lt-LT" sz="1800" dirty="0" smtClean="0">
                          <a:latin typeface="Times New Roman" pitchFamily="18" charset="0"/>
                          <a:cs typeface="Times New Roman" pitchFamily="18" charset="0"/>
                        </a:rPr>
                        <a:t>asmeniškumas</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2443739675"/>
                  </a:ext>
                </a:extLst>
              </a:tr>
              <a:tr h="370840">
                <a:tc>
                  <a:txBody>
                    <a:bodyPr/>
                    <a:lstStyle/>
                    <a:p>
                      <a:pPr marL="0" indent="0">
                        <a:buFont typeface="+mj-lt"/>
                        <a:buNone/>
                      </a:pPr>
                      <a:r>
                        <a:rPr lang="en-US" sz="1800" dirty="0" smtClean="0">
                          <a:latin typeface="Times New Roman" pitchFamily="18" charset="0"/>
                          <a:cs typeface="Times New Roman" pitchFamily="18" charset="0"/>
                        </a:rPr>
                        <a:t>5.</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smtClean="0">
                          <a:latin typeface="Times New Roman" pitchFamily="18" charset="0"/>
                          <a:cs typeface="Times New Roman" pitchFamily="18" charset="0"/>
                        </a:rPr>
                        <a:t>Aš žinau, kas mano vaikui sekasi.</a:t>
                      </a:r>
                    </a:p>
                    <a:p>
                      <a:endParaRPr lang="lt-LT" sz="1800" dirty="0" smtClean="0">
                        <a:latin typeface="Times New Roman" pitchFamily="18" charset="0"/>
                        <a:cs typeface="Times New Roman" pitchFamily="18" charset="0"/>
                      </a:endParaRPr>
                    </a:p>
                  </a:txBody>
                  <a:tcPr>
                    <a:solidFill>
                      <a:srgbClr val="FFFF00"/>
                    </a:solidFill>
                  </a:tcPr>
                </a:tc>
                <a:tc>
                  <a:txBody>
                    <a:bodyPr/>
                    <a:lstStyle/>
                    <a:p>
                      <a:r>
                        <a:rPr lang="en-US" sz="1800" dirty="0" smtClean="0">
                          <a:latin typeface="Times New Roman" pitchFamily="18" charset="0"/>
                          <a:cs typeface="Times New Roman" pitchFamily="18" charset="0"/>
                        </a:rPr>
                        <a:t>4</a:t>
                      </a:r>
                      <a:endParaRPr lang="lt-LT" sz="1800" dirty="0">
                        <a:latin typeface="Times New Roman" pitchFamily="18" charset="0"/>
                        <a:cs typeface="Times New Roman" pitchFamily="18" charset="0"/>
                      </a:endParaRPr>
                    </a:p>
                  </a:txBody>
                  <a:tcPr>
                    <a:solidFill>
                      <a:srgbClr val="FFFF00"/>
                    </a:solidFill>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98,5</a:t>
                      </a:r>
                    </a:p>
                    <a:p>
                      <a:endParaRPr lang="lt-LT" sz="1800" dirty="0">
                        <a:latin typeface="Times New Roman" pitchFamily="18" charset="0"/>
                        <a:cs typeface="Times New Roman" pitchFamily="18" charset="0"/>
                      </a:endParaRPr>
                    </a:p>
                  </a:txBody>
                  <a:tcPr>
                    <a:solidFill>
                      <a:srgbClr val="FFFF00"/>
                    </a:solidFill>
                  </a:tcPr>
                </a:tc>
                <a:tc>
                  <a:txBody>
                    <a:bodyPr/>
                    <a:lstStyle/>
                    <a:p>
                      <a:r>
                        <a:rPr lang="en-US" sz="1800" dirty="0" smtClean="0">
                          <a:latin typeface="Times New Roman" pitchFamily="18" charset="0"/>
                          <a:cs typeface="Times New Roman" pitchFamily="18" charset="0"/>
                        </a:rPr>
                        <a:t>241</a:t>
                      </a:r>
                      <a:endParaRPr lang="lt-LT" sz="1800" dirty="0">
                        <a:latin typeface="Times New Roman" pitchFamily="18" charset="0"/>
                        <a:cs typeface="Times New Roman" pitchFamily="18" charset="0"/>
                      </a:endParaRPr>
                    </a:p>
                  </a:txBody>
                  <a:tcPr>
                    <a:solidFill>
                      <a:srgbClr val="FFFF00"/>
                    </a:solidFill>
                  </a:tcPr>
                </a:tc>
                <a:tc>
                  <a:txBody>
                    <a:bodyPr/>
                    <a:lstStyle/>
                    <a:p>
                      <a:r>
                        <a:rPr lang="lt-LT" sz="1800" dirty="0" smtClean="0">
                          <a:latin typeface="Times New Roman" pitchFamily="18" charset="0"/>
                          <a:cs typeface="Times New Roman" pitchFamily="18" charset="0"/>
                        </a:rPr>
                        <a:t>Pažangą skatinantis</a:t>
                      </a:r>
                    </a:p>
                    <a:p>
                      <a:r>
                        <a:rPr lang="lt-LT" sz="1800" dirty="0" smtClean="0">
                          <a:latin typeface="Times New Roman" pitchFamily="18" charset="0"/>
                          <a:cs typeface="Times New Roman" pitchFamily="18" charset="0"/>
                        </a:rPr>
                        <a:t>grįžtamasis ryšys</a:t>
                      </a:r>
                    </a:p>
                  </a:txBody>
                  <a:tcPr>
                    <a:solidFill>
                      <a:srgbClr val="FFFF00"/>
                    </a:solidFill>
                  </a:tcPr>
                </a:tc>
                <a:extLst>
                  <a:ext uri="{0D108BD9-81ED-4DB2-BD59-A6C34878D82A}">
                    <a16:rowId xmlns:a16="http://schemas.microsoft.com/office/drawing/2014/main" val="529043022"/>
                  </a:ext>
                </a:extLst>
              </a:tr>
              <a:tr h="370840">
                <a:tc>
                  <a:txBody>
                    <a:bodyPr/>
                    <a:lstStyle/>
                    <a:p>
                      <a:pPr marL="0" indent="0">
                        <a:buFont typeface="+mj-lt"/>
                        <a:buNone/>
                      </a:pPr>
                      <a:r>
                        <a:rPr lang="en-US" sz="1800" dirty="0" smtClean="0">
                          <a:latin typeface="Times New Roman" pitchFamily="18" charset="0"/>
                          <a:cs typeface="Times New Roman" pitchFamily="18" charset="0"/>
                        </a:rPr>
                        <a:t>6. </a:t>
                      </a:r>
                      <a:endParaRPr lang="lt-LT" sz="1800" dirty="0">
                        <a:latin typeface="Times New Roman" pitchFamily="18" charset="0"/>
                        <a:cs typeface="Times New Roman" pitchFamily="18" charset="0"/>
                      </a:endParaRPr>
                    </a:p>
                  </a:txBody>
                  <a:tcPr/>
                </a:tc>
                <a:tc>
                  <a:txBody>
                    <a:bodyPr/>
                    <a:lstStyle/>
                    <a:p>
                      <a:r>
                        <a:rPr lang="lt-LT" sz="1800" dirty="0" smtClean="0">
                          <a:latin typeface="Times New Roman" pitchFamily="18" charset="0"/>
                          <a:cs typeface="Times New Roman" pitchFamily="18" charset="0"/>
                        </a:rPr>
                        <a:t>Mokykla mus informuoja apie vaikų</a:t>
                      </a:r>
                    </a:p>
                    <a:p>
                      <a:r>
                        <a:rPr lang="lt-LT" sz="1800" dirty="0" smtClean="0">
                          <a:latin typeface="Times New Roman" pitchFamily="18" charset="0"/>
                          <a:cs typeface="Times New Roman" pitchFamily="18" charset="0"/>
                        </a:rPr>
                        <a:t>mokymosi pasiekimus, pažangą ar</a:t>
                      </a:r>
                    </a:p>
                    <a:p>
                      <a:r>
                        <a:rPr lang="lt-LT" sz="1800" dirty="0" smtClean="0">
                          <a:latin typeface="Times New Roman" pitchFamily="18" charset="0"/>
                          <a:cs typeface="Times New Roman" pitchFamily="18" charset="0"/>
                        </a:rPr>
                        <a:t>sunkumus.</a:t>
                      </a:r>
                    </a:p>
                  </a:txBody>
                  <a:tcPr/>
                </a:tc>
                <a:tc>
                  <a:txBody>
                    <a:bodyPr/>
                    <a:lstStyle/>
                    <a:p>
                      <a:r>
                        <a:rPr lang="en-US" sz="1800" dirty="0" smtClean="0">
                          <a:latin typeface="Times New Roman" pitchFamily="18" charset="0"/>
                          <a:cs typeface="Times New Roman" pitchFamily="18" charset="0"/>
                        </a:rPr>
                        <a:t>3</a:t>
                      </a:r>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87,5</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122</a:t>
                      </a:r>
                    </a:p>
                    <a:p>
                      <a:endParaRPr lang="lt-LT" sz="1800" dirty="0">
                        <a:latin typeface="Times New Roman" pitchFamily="18" charset="0"/>
                        <a:cs typeface="Times New Roman" pitchFamily="18" charset="0"/>
                      </a:endParaRPr>
                    </a:p>
                  </a:txBody>
                  <a:tcPr/>
                </a:tc>
                <a:tc>
                  <a:txBody>
                    <a:bodyPr/>
                    <a:lstStyle/>
                    <a:p>
                      <a:pPr marL="0" marR="0" indent="0" algn="l" defTabSz="1008400" rtl="0" eaLnBrk="1" fontAlgn="auto" latinLnBrk="0" hangingPunct="1">
                        <a:lnSpc>
                          <a:spcPct val="100000"/>
                        </a:lnSpc>
                        <a:spcBef>
                          <a:spcPts val="0"/>
                        </a:spcBef>
                        <a:spcAft>
                          <a:spcPts val="0"/>
                        </a:spcAft>
                        <a:buClrTx/>
                        <a:buSzTx/>
                        <a:buFontTx/>
                        <a:buNone/>
                        <a:tabLst/>
                        <a:defRPr/>
                      </a:pPr>
                      <a:r>
                        <a:rPr lang="lt-LT" sz="1800" dirty="0" smtClean="0">
                          <a:latin typeface="Times New Roman" pitchFamily="18" charset="0"/>
                          <a:cs typeface="Times New Roman" pitchFamily="18" charset="0"/>
                        </a:rPr>
                        <a:t>Atskaitomybė</a:t>
                      </a:r>
                    </a:p>
                    <a:p>
                      <a:endParaRPr lang="lt-LT" sz="1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2900" y="581025"/>
            <a:ext cx="7696200" cy="1923604"/>
          </a:xfrm>
          <a:prstGeom prst="rect">
            <a:avLst/>
          </a:prstGeom>
        </p:spPr>
        <p:txBody>
          <a:bodyPr wrap="square">
            <a:spAutoFit/>
          </a:bodyPr>
          <a:lstStyle/>
          <a:p>
            <a:r>
              <a:rPr lang="en-US" sz="5950" dirty="0" smtClean="0">
                <a:latin typeface="+mj-lt"/>
              </a:rPr>
              <a:t>1. </a:t>
            </a:r>
            <a:r>
              <a:rPr lang="en-US" sz="5950" dirty="0" err="1" smtClean="0">
                <a:latin typeface="+mj-lt"/>
              </a:rPr>
              <a:t>Rezultatai</a:t>
            </a:r>
            <a:r>
              <a:rPr lang="lt-LT" sz="5950" dirty="0" smtClean="0">
                <a:solidFill>
                  <a:srgbClr val="FF0000"/>
                </a:solidFill>
                <a:latin typeface="+mj-lt"/>
              </a:rPr>
              <a:t> </a:t>
            </a:r>
            <a:r>
              <a:rPr lang="lt-LT" sz="4400" i="1" dirty="0" smtClean="0">
                <a:latin typeface="+mj-lt"/>
              </a:rPr>
              <a:t>(mokytojai)</a:t>
            </a:r>
            <a:r>
              <a:rPr lang="lt-LT" sz="5950" dirty="0" smtClean="0">
                <a:latin typeface="+mj-lt"/>
              </a:rPr>
              <a:t/>
            </a:r>
            <a:br>
              <a:rPr lang="lt-LT" sz="5950" dirty="0" smtClean="0">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165099" y="1571625"/>
          <a:ext cx="10287002" cy="5094097"/>
        </p:xfrm>
        <a:graphic>
          <a:graphicData uri="http://schemas.openxmlformats.org/drawingml/2006/table">
            <a:tbl>
              <a:tblPr firstRow="1" bandRow="1">
                <a:tableStyleId>{5C22544A-7EE6-4342-B048-85BDC9FD1C3A}</a:tableStyleId>
              </a:tblPr>
              <a:tblGrid>
                <a:gridCol w="671958">
                  <a:extLst>
                    <a:ext uri="{9D8B030D-6E8A-4147-A177-3AD203B41FA5}">
                      <a16:colId xmlns:a16="http://schemas.microsoft.com/office/drawing/2014/main" val="1531879371"/>
                    </a:ext>
                  </a:extLst>
                </a:gridCol>
                <a:gridCol w="4675809">
                  <a:extLst>
                    <a:ext uri="{9D8B030D-6E8A-4147-A177-3AD203B41FA5}">
                      <a16:colId xmlns:a16="http://schemas.microsoft.com/office/drawing/2014/main" val="1703439232"/>
                    </a:ext>
                  </a:extLst>
                </a:gridCol>
                <a:gridCol w="897292">
                  <a:extLst>
                    <a:ext uri="{9D8B030D-6E8A-4147-A177-3AD203B41FA5}">
                      <a16:colId xmlns:a16="http://schemas.microsoft.com/office/drawing/2014/main" val="20002"/>
                    </a:ext>
                  </a:extLst>
                </a:gridCol>
                <a:gridCol w="915943">
                  <a:extLst>
                    <a:ext uri="{9D8B030D-6E8A-4147-A177-3AD203B41FA5}">
                      <a16:colId xmlns:a16="http://schemas.microsoft.com/office/drawing/2014/main" val="1479651258"/>
                    </a:ext>
                  </a:extLst>
                </a:gridCol>
                <a:gridCol w="915943">
                  <a:extLst>
                    <a:ext uri="{9D8B030D-6E8A-4147-A177-3AD203B41FA5}">
                      <a16:colId xmlns:a16="http://schemas.microsoft.com/office/drawing/2014/main" val="3425510100"/>
                    </a:ext>
                  </a:extLst>
                </a:gridCol>
                <a:gridCol w="2210057">
                  <a:extLst>
                    <a:ext uri="{9D8B030D-6E8A-4147-A177-3AD203B41FA5}">
                      <a16:colId xmlns:a16="http://schemas.microsoft.com/office/drawing/2014/main" val="2183819651"/>
                    </a:ext>
                  </a:extLst>
                </a:gridCol>
              </a:tblGrid>
              <a:tr h="370840">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370840">
                <a:tc>
                  <a:txBody>
                    <a:bodyPr/>
                    <a:lstStyle/>
                    <a:p>
                      <a:pPr marL="0" indent="0">
                        <a:buFont typeface="+mj-lt"/>
                        <a:buNone/>
                      </a:pPr>
                      <a:r>
                        <a:rPr lang="lt-LT" dirty="0" smtClean="0"/>
                        <a:t>1.</a:t>
                      </a:r>
                      <a:endParaRPr lang="lt-LT" dirty="0"/>
                    </a:p>
                  </a:txBody>
                  <a:tcPr>
                    <a:solidFill>
                      <a:srgbClr val="FFFF00"/>
                    </a:solidFill>
                  </a:tcPr>
                </a:tc>
                <a:tc>
                  <a:txBody>
                    <a:bodyPr/>
                    <a:lstStyle/>
                    <a:p>
                      <a:r>
                        <a:rPr lang="lt-LT" dirty="0" smtClean="0"/>
                        <a:t>Aš gerbiu kiekvieną mokinį </a:t>
                      </a:r>
                    </a:p>
                  </a:txBody>
                  <a:tcPr>
                    <a:solidFill>
                      <a:srgbClr val="FFFF00"/>
                    </a:solidFill>
                  </a:tcPr>
                </a:tc>
                <a:tc>
                  <a:txBody>
                    <a:bodyPr/>
                    <a:lstStyle/>
                    <a:p>
                      <a:pPr algn="ctr"/>
                      <a:r>
                        <a:rPr lang="en-US" dirty="0" smtClean="0"/>
                        <a:t>3</a:t>
                      </a:r>
                      <a:endParaRPr lang="lt-LT" dirty="0"/>
                    </a:p>
                  </a:txBody>
                  <a:tcPr>
                    <a:solidFill>
                      <a:srgbClr val="FFFF00"/>
                    </a:solidFill>
                  </a:tcPr>
                </a:tc>
                <a:tc>
                  <a:txBody>
                    <a:bodyPr/>
                    <a:lstStyle/>
                    <a:p>
                      <a:r>
                        <a:rPr lang="en-US" dirty="0" smtClean="0"/>
                        <a:t>85,7</a:t>
                      </a:r>
                      <a:endParaRPr lang="lt-LT" dirty="0"/>
                    </a:p>
                  </a:txBody>
                  <a:tcPr>
                    <a:solidFill>
                      <a:srgbClr val="FFFF00"/>
                    </a:solidFill>
                  </a:tcPr>
                </a:tc>
                <a:tc>
                  <a:txBody>
                    <a:bodyPr/>
                    <a:lstStyle/>
                    <a:p>
                      <a:r>
                        <a:rPr lang="en-US" dirty="0" smtClean="0"/>
                        <a:t>111</a:t>
                      </a:r>
                      <a:endParaRPr lang="lt-LT" dirty="0"/>
                    </a:p>
                  </a:txBody>
                  <a:tcPr>
                    <a:solidFill>
                      <a:srgbClr val="FFFF00"/>
                    </a:solidFill>
                  </a:tcPr>
                </a:tc>
                <a:tc>
                  <a:txBody>
                    <a:bodyPr/>
                    <a:lstStyle/>
                    <a:p>
                      <a:r>
                        <a:rPr lang="en-US" dirty="0" err="1" smtClean="0"/>
                        <a:t>Savivoka</a:t>
                      </a:r>
                      <a:r>
                        <a:rPr lang="en-US" dirty="0" smtClean="0"/>
                        <a:t>,</a:t>
                      </a:r>
                      <a:r>
                        <a:rPr lang="en-US" baseline="0" dirty="0" smtClean="0"/>
                        <a:t> </a:t>
                      </a:r>
                      <a:r>
                        <a:rPr lang="en-US" baseline="0" dirty="0" err="1" smtClean="0"/>
                        <a:t>savivert</a:t>
                      </a:r>
                      <a:r>
                        <a:rPr lang="lt-LT" baseline="0" dirty="0" smtClean="0"/>
                        <a:t>ė</a:t>
                      </a:r>
                      <a:endParaRPr lang="lt-LT" dirty="0"/>
                    </a:p>
                  </a:txBody>
                  <a:tcPr>
                    <a:solidFill>
                      <a:srgbClr val="FFFF00"/>
                    </a:solidFill>
                  </a:tcPr>
                </a:tc>
                <a:extLst>
                  <a:ext uri="{0D108BD9-81ED-4DB2-BD59-A6C34878D82A}">
                    <a16:rowId xmlns:a16="http://schemas.microsoft.com/office/drawing/2014/main" val="1676124251"/>
                  </a:ext>
                </a:extLst>
              </a:tr>
              <a:tr h="370840">
                <a:tc>
                  <a:txBody>
                    <a:bodyPr/>
                    <a:lstStyle/>
                    <a:p>
                      <a:pPr marL="0" indent="0">
                        <a:buFont typeface="+mj-lt"/>
                        <a:buNone/>
                      </a:pPr>
                      <a:r>
                        <a:rPr lang="en-US" dirty="0" smtClean="0"/>
                        <a:t>2.</a:t>
                      </a:r>
                      <a:endParaRPr lang="lt-LT" dirty="0"/>
                    </a:p>
                  </a:txBody>
                  <a:tcPr/>
                </a:tc>
                <a:tc>
                  <a:txBody>
                    <a:bodyPr/>
                    <a:lstStyle/>
                    <a:p>
                      <a:r>
                        <a:rPr lang="lt-LT" dirty="0" smtClean="0"/>
                        <a:t>Mokyklos ugdymo pasiekimai žinomi ir</a:t>
                      </a:r>
                    </a:p>
                    <a:p>
                      <a:r>
                        <a:rPr lang="lt-LT" dirty="0" smtClean="0"/>
                        <a:t>matomi</a:t>
                      </a:r>
                    </a:p>
                  </a:txBody>
                  <a:tcPr/>
                </a:tc>
                <a:tc>
                  <a:txBody>
                    <a:bodyPr/>
                    <a:lstStyle/>
                    <a:p>
                      <a:pPr algn="ctr"/>
                      <a:r>
                        <a:rPr lang="en-US" dirty="0" smtClean="0"/>
                        <a:t>3</a:t>
                      </a:r>
                      <a:endParaRPr lang="lt-LT" dirty="0"/>
                    </a:p>
                  </a:txBody>
                  <a:tcPr/>
                </a:tc>
                <a:tc>
                  <a:txBody>
                    <a:bodyPr/>
                    <a:lstStyle/>
                    <a:p>
                      <a:r>
                        <a:rPr lang="lt-LT" dirty="0" smtClean="0"/>
                        <a:t>60,7</a:t>
                      </a:r>
                      <a:endParaRPr lang="lt-LT" dirty="0"/>
                    </a:p>
                  </a:txBody>
                  <a:tcPr/>
                </a:tc>
                <a:tc>
                  <a:txBody>
                    <a:bodyPr/>
                    <a:lstStyle/>
                    <a:p>
                      <a:r>
                        <a:rPr lang="lt-LT" dirty="0" smtClean="0"/>
                        <a:t>122</a:t>
                      </a:r>
                      <a:endParaRPr lang="lt-LT" dirty="0"/>
                    </a:p>
                  </a:txBody>
                  <a:tcPr/>
                </a:tc>
                <a:tc>
                  <a:txBody>
                    <a:bodyPr/>
                    <a:lstStyle/>
                    <a:p>
                      <a:r>
                        <a:rPr lang="lt-LT" dirty="0" smtClean="0"/>
                        <a:t>Atskaitomybė</a:t>
                      </a:r>
                      <a:endParaRPr lang="lt-LT" dirty="0"/>
                    </a:p>
                  </a:txBody>
                  <a:tcPr/>
                </a:tc>
                <a:extLst>
                  <a:ext uri="{0D108BD9-81ED-4DB2-BD59-A6C34878D82A}">
                    <a16:rowId xmlns:a16="http://schemas.microsoft.com/office/drawing/2014/main" val="1298763858"/>
                  </a:ext>
                </a:extLst>
              </a:tr>
              <a:tr h="370840">
                <a:tc>
                  <a:txBody>
                    <a:bodyPr/>
                    <a:lstStyle/>
                    <a:p>
                      <a:pPr marL="0" indent="0">
                        <a:buFont typeface="+mj-lt"/>
                        <a:buNone/>
                      </a:pPr>
                      <a:r>
                        <a:rPr lang="en-US" dirty="0" smtClean="0"/>
                        <a:t>3.</a:t>
                      </a:r>
                      <a:endParaRPr lang="lt-LT" dirty="0"/>
                    </a:p>
                  </a:txBody>
                  <a:tcPr/>
                </a:tc>
                <a:tc>
                  <a:txBody>
                    <a:bodyPr/>
                    <a:lstStyle/>
                    <a:p>
                      <a:r>
                        <a:rPr lang="lt-LT" dirty="0" smtClean="0"/>
                        <a:t>Mokykloje nuolat analizuojami</a:t>
                      </a:r>
                    </a:p>
                    <a:p>
                      <a:r>
                        <a:rPr lang="lt-LT" dirty="0" smtClean="0"/>
                        <a:t>mokinių mokymosi pasiekimų</a:t>
                      </a:r>
                    </a:p>
                    <a:p>
                      <a:r>
                        <a:rPr lang="lt-LT" dirty="0" smtClean="0"/>
                        <a:t>rezultatai</a:t>
                      </a:r>
                    </a:p>
                  </a:txBody>
                  <a:tcPr/>
                </a:tc>
                <a:tc>
                  <a:txBody>
                    <a:bodyPr/>
                    <a:lstStyle/>
                    <a:p>
                      <a:pPr algn="ctr"/>
                      <a:r>
                        <a:rPr lang="en-US" dirty="0" smtClean="0"/>
                        <a:t>3</a:t>
                      </a:r>
                      <a:endParaRPr lang="lt-LT" dirty="0"/>
                    </a:p>
                  </a:txBody>
                  <a:tcPr/>
                </a:tc>
                <a:tc>
                  <a:txBody>
                    <a:bodyPr/>
                    <a:lstStyle/>
                    <a:p>
                      <a:r>
                        <a:rPr lang="lt-LT" dirty="0" smtClean="0"/>
                        <a:t>71,4</a:t>
                      </a:r>
                      <a:endParaRPr lang="lt-LT" dirty="0"/>
                    </a:p>
                  </a:txBody>
                  <a:tcPr/>
                </a:tc>
                <a:tc>
                  <a:txBody>
                    <a:bodyPr/>
                    <a:lstStyle/>
                    <a:p>
                      <a:r>
                        <a:rPr lang="lt-LT" dirty="0" smtClean="0"/>
                        <a:t>122</a:t>
                      </a:r>
                      <a:endParaRPr lang="lt-LT" dirty="0"/>
                    </a:p>
                  </a:txBody>
                  <a:tcPr/>
                </a:tc>
                <a:tc>
                  <a:txBody>
                    <a:bodyPr/>
                    <a:lstStyle/>
                    <a:p>
                      <a:r>
                        <a:rPr lang="lt-LT" dirty="0" err="1" smtClean="0"/>
                        <a:t>Stebėsenos</a:t>
                      </a:r>
                      <a:endParaRPr lang="lt-LT" dirty="0" smtClean="0"/>
                    </a:p>
                    <a:p>
                      <a:r>
                        <a:rPr lang="lt-LT" dirty="0" err="1" smtClean="0"/>
                        <a:t>sistemingumas</a:t>
                      </a:r>
                      <a:endParaRPr lang="lt-LT" dirty="0" smtClean="0"/>
                    </a:p>
                    <a:p>
                      <a:endParaRPr lang="lt-LT" dirty="0"/>
                    </a:p>
                  </a:txBody>
                  <a:tcPr/>
                </a:tc>
                <a:extLst>
                  <a:ext uri="{0D108BD9-81ED-4DB2-BD59-A6C34878D82A}">
                    <a16:rowId xmlns:a16="http://schemas.microsoft.com/office/drawing/2014/main" val="4006755031"/>
                  </a:ext>
                </a:extLst>
              </a:tr>
              <a:tr h="370840">
                <a:tc>
                  <a:txBody>
                    <a:bodyPr/>
                    <a:lstStyle/>
                    <a:p>
                      <a:pPr marL="0" indent="0">
                        <a:buFont typeface="+mj-lt"/>
                        <a:buNone/>
                      </a:pPr>
                      <a:r>
                        <a:rPr lang="en-US" dirty="0" smtClean="0"/>
                        <a:t>4.</a:t>
                      </a:r>
                      <a:endParaRPr lang="lt-LT" dirty="0"/>
                    </a:p>
                  </a:txBody>
                  <a:tcPr/>
                </a:tc>
                <a:tc>
                  <a:txBody>
                    <a:bodyPr/>
                    <a:lstStyle/>
                    <a:p>
                      <a:r>
                        <a:rPr lang="lt-LT" dirty="0" smtClean="0"/>
                        <a:t>Mokykla sistemingai, remiantis</a:t>
                      </a:r>
                    </a:p>
                    <a:p>
                      <a:r>
                        <a:rPr lang="lt-LT" dirty="0" smtClean="0"/>
                        <a:t>įrodymais, informuoja visus</a:t>
                      </a:r>
                    </a:p>
                    <a:p>
                      <a:r>
                        <a:rPr lang="lt-LT" dirty="0" smtClean="0"/>
                        <a:t>suinteresuotus apie mokinių pažangą.</a:t>
                      </a:r>
                    </a:p>
                  </a:txBody>
                  <a:tcPr/>
                </a:tc>
                <a:tc>
                  <a:txBody>
                    <a:bodyPr/>
                    <a:lstStyle/>
                    <a:p>
                      <a:pPr algn="ctr"/>
                      <a:r>
                        <a:rPr lang="en-US" dirty="0" smtClean="0"/>
                        <a:t>2</a:t>
                      </a:r>
                      <a:endParaRPr lang="lt-LT" dirty="0"/>
                    </a:p>
                  </a:txBody>
                  <a:tcPr/>
                </a:tc>
                <a:tc>
                  <a:txBody>
                    <a:bodyPr/>
                    <a:lstStyle/>
                    <a:p>
                      <a:r>
                        <a:rPr lang="lt-LT" dirty="0" smtClean="0"/>
                        <a:t>57,1</a:t>
                      </a:r>
                      <a:endParaRPr lang="lt-LT" dirty="0"/>
                    </a:p>
                  </a:txBody>
                  <a:tcPr/>
                </a:tc>
                <a:tc>
                  <a:txBody>
                    <a:bodyPr/>
                    <a:lstStyle/>
                    <a:p>
                      <a:r>
                        <a:rPr lang="lt-LT" dirty="0" smtClean="0"/>
                        <a:t>122</a:t>
                      </a:r>
                      <a:endParaRPr lang="lt-LT" dirty="0"/>
                    </a:p>
                  </a:txBody>
                  <a:tcPr/>
                </a:tc>
                <a:tc>
                  <a:txBody>
                    <a:bodyPr/>
                    <a:lstStyle/>
                    <a:p>
                      <a:r>
                        <a:rPr lang="lt-LT" dirty="0" smtClean="0"/>
                        <a:t>Atskaitomybė</a:t>
                      </a:r>
                      <a:endParaRPr lang="lt-LT" dirty="0"/>
                    </a:p>
                  </a:txBody>
                  <a:tcPr/>
                </a:tc>
                <a:extLst>
                  <a:ext uri="{0D108BD9-81ED-4DB2-BD59-A6C34878D82A}">
                    <a16:rowId xmlns:a16="http://schemas.microsoft.com/office/drawing/2014/main" val="2443739675"/>
                  </a:ext>
                </a:extLst>
              </a:tr>
              <a:tr h="370840">
                <a:tc>
                  <a:txBody>
                    <a:bodyPr/>
                    <a:lstStyle/>
                    <a:p>
                      <a:pPr marL="0" indent="0">
                        <a:buFont typeface="+mj-lt"/>
                        <a:buNone/>
                      </a:pPr>
                      <a:r>
                        <a:rPr lang="en-US" dirty="0" smtClean="0"/>
                        <a:t>5.</a:t>
                      </a:r>
                      <a:endParaRPr lang="lt-LT" dirty="0"/>
                    </a:p>
                  </a:txBody>
                  <a:tcPr/>
                </a:tc>
                <a:tc>
                  <a:txBody>
                    <a:bodyPr/>
                    <a:lstStyle/>
                    <a:p>
                      <a:r>
                        <a:rPr lang="lt-LT" dirty="0" smtClean="0"/>
                        <a:t>Mokiniai nuolat tobulėja – įgyja įvairių</a:t>
                      </a:r>
                    </a:p>
                    <a:p>
                      <a:r>
                        <a:rPr lang="lt-LT" dirty="0" smtClean="0"/>
                        <a:t>naujų įgūdžių</a:t>
                      </a:r>
                    </a:p>
                  </a:txBody>
                  <a:tcPr/>
                </a:tc>
                <a:tc>
                  <a:txBody>
                    <a:bodyPr/>
                    <a:lstStyle/>
                    <a:p>
                      <a:pPr algn="ctr"/>
                      <a:r>
                        <a:rPr lang="en-US" dirty="0" smtClean="0"/>
                        <a:t>2</a:t>
                      </a:r>
                      <a:endParaRPr lang="lt-LT" dirty="0"/>
                    </a:p>
                  </a:txBody>
                  <a:tcPr/>
                </a:tc>
                <a:tc>
                  <a:txBody>
                    <a:bodyPr/>
                    <a:lstStyle/>
                    <a:p>
                      <a:r>
                        <a:rPr lang="lt-LT" dirty="0" smtClean="0"/>
                        <a:t>50</a:t>
                      </a:r>
                      <a:endParaRPr lang="lt-LT" dirty="0"/>
                    </a:p>
                  </a:txBody>
                  <a:tcPr/>
                </a:tc>
                <a:tc>
                  <a:txBody>
                    <a:bodyPr/>
                    <a:lstStyle/>
                    <a:p>
                      <a:r>
                        <a:rPr lang="lt-LT" dirty="0" smtClean="0"/>
                        <a:t>121</a:t>
                      </a:r>
                      <a:endParaRPr lang="lt-LT" dirty="0"/>
                    </a:p>
                  </a:txBody>
                  <a:tcPr/>
                </a:tc>
                <a:tc>
                  <a:txBody>
                    <a:bodyPr/>
                    <a:lstStyle/>
                    <a:p>
                      <a:r>
                        <a:rPr lang="lt-LT" dirty="0" smtClean="0"/>
                        <a:t>Pažangos pastovumas</a:t>
                      </a:r>
                      <a:endParaRPr lang="lt-LT" dirty="0"/>
                    </a:p>
                  </a:txBody>
                  <a:tcPr/>
                </a:tc>
                <a:extLst>
                  <a:ext uri="{0D108BD9-81ED-4DB2-BD59-A6C34878D82A}">
                    <a16:rowId xmlns:a16="http://schemas.microsoft.com/office/drawing/2014/main" val="529043022"/>
                  </a:ext>
                </a:extLst>
              </a:tr>
              <a:tr h="370840">
                <a:tc>
                  <a:txBody>
                    <a:bodyPr/>
                    <a:lstStyle/>
                    <a:p>
                      <a:pPr marL="0" indent="0">
                        <a:buFont typeface="+mj-lt"/>
                        <a:buNone/>
                      </a:pPr>
                      <a:r>
                        <a:rPr lang="en-US" dirty="0" smtClean="0"/>
                        <a:t>6. </a:t>
                      </a:r>
                      <a:endParaRPr lang="lt-LT" dirty="0"/>
                    </a:p>
                  </a:txBody>
                  <a:tcPr/>
                </a:tc>
                <a:tc>
                  <a:txBody>
                    <a:bodyPr/>
                    <a:lstStyle/>
                    <a:p>
                      <a:r>
                        <a:rPr lang="lt-LT" dirty="0" smtClean="0"/>
                        <a:t>Kiekvienas mokinys turi išskirtinių</a:t>
                      </a:r>
                    </a:p>
                    <a:p>
                      <a:r>
                        <a:rPr lang="lt-LT" dirty="0" smtClean="0"/>
                        <a:t>pasiekimų</a:t>
                      </a:r>
                    </a:p>
                  </a:txBody>
                  <a:tcPr/>
                </a:tc>
                <a:tc>
                  <a:txBody>
                    <a:bodyPr/>
                    <a:lstStyle/>
                    <a:p>
                      <a:pPr algn="ctr"/>
                      <a:r>
                        <a:rPr lang="en-US" dirty="0" smtClean="0"/>
                        <a:t>2</a:t>
                      </a:r>
                      <a:endParaRPr lang="lt-LT" dirty="0"/>
                    </a:p>
                  </a:txBody>
                  <a:tcPr/>
                </a:tc>
                <a:tc>
                  <a:txBody>
                    <a:bodyPr/>
                    <a:lstStyle/>
                    <a:p>
                      <a:r>
                        <a:rPr lang="lt-LT" dirty="0" smtClean="0"/>
                        <a:t>50</a:t>
                      </a:r>
                      <a:endParaRPr lang="lt-LT" dirty="0"/>
                    </a:p>
                  </a:txBody>
                  <a:tcPr/>
                </a:tc>
                <a:tc>
                  <a:txBody>
                    <a:bodyPr/>
                    <a:lstStyle/>
                    <a:p>
                      <a:r>
                        <a:rPr lang="lt-LT" dirty="0" smtClean="0"/>
                        <a:t>121</a:t>
                      </a:r>
                      <a:endParaRPr lang="lt-LT" dirty="0"/>
                    </a:p>
                  </a:txBody>
                  <a:tcPr/>
                </a:tc>
                <a:tc>
                  <a:txBody>
                    <a:bodyPr/>
                    <a:lstStyle/>
                    <a:p>
                      <a:r>
                        <a:rPr lang="lt-LT" dirty="0" smtClean="0"/>
                        <a:t>Pasiekimų asmeniškumas</a:t>
                      </a:r>
                      <a:endParaRPr lang="lt-LT"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mokiniai</a:t>
            </a:r>
            <a:r>
              <a:rPr lang="pl-PL" sz="4400" i="1"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241299" y="2181223"/>
          <a:ext cx="10210801" cy="4455035"/>
        </p:xfrm>
        <a:graphic>
          <a:graphicData uri="http://schemas.openxmlformats.org/drawingml/2006/table">
            <a:tbl>
              <a:tblPr firstRow="1" bandRow="1">
                <a:tableStyleId>{5C22544A-7EE6-4342-B048-85BDC9FD1C3A}</a:tableStyleId>
              </a:tblPr>
              <a:tblGrid>
                <a:gridCol w="666979">
                  <a:extLst>
                    <a:ext uri="{9D8B030D-6E8A-4147-A177-3AD203B41FA5}">
                      <a16:colId xmlns:a16="http://schemas.microsoft.com/office/drawing/2014/main" val="1531879371"/>
                    </a:ext>
                  </a:extLst>
                </a:gridCol>
                <a:gridCol w="4641174">
                  <a:extLst>
                    <a:ext uri="{9D8B030D-6E8A-4147-A177-3AD203B41FA5}">
                      <a16:colId xmlns:a16="http://schemas.microsoft.com/office/drawing/2014/main" val="1703439232"/>
                    </a:ext>
                  </a:extLst>
                </a:gridCol>
                <a:gridCol w="864048">
                  <a:extLst>
                    <a:ext uri="{9D8B030D-6E8A-4147-A177-3AD203B41FA5}">
                      <a16:colId xmlns:a16="http://schemas.microsoft.com/office/drawing/2014/main" val="20002"/>
                    </a:ext>
                  </a:extLst>
                </a:gridCol>
                <a:gridCol w="1066800">
                  <a:extLst>
                    <a:ext uri="{9D8B030D-6E8A-4147-A177-3AD203B41FA5}">
                      <a16:colId xmlns:a16="http://schemas.microsoft.com/office/drawing/2014/main" val="1479651258"/>
                    </a:ext>
                  </a:extLst>
                </a:gridCol>
                <a:gridCol w="1143000">
                  <a:extLst>
                    <a:ext uri="{9D8B030D-6E8A-4147-A177-3AD203B41FA5}">
                      <a16:colId xmlns:a16="http://schemas.microsoft.com/office/drawing/2014/main" val="3425510100"/>
                    </a:ext>
                  </a:extLst>
                </a:gridCol>
                <a:gridCol w="1828800">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dirty="0" smtClean="0"/>
                        <a:t>1.</a:t>
                      </a:r>
                      <a:endParaRPr lang="lt-LT" dirty="0"/>
                    </a:p>
                  </a:txBody>
                  <a:tcPr>
                    <a:solidFill>
                      <a:srgbClr val="FFFF00"/>
                    </a:solidFill>
                  </a:tcPr>
                </a:tc>
                <a:tc>
                  <a:txBody>
                    <a:bodyPr/>
                    <a:lstStyle/>
                    <a:p>
                      <a:pPr marL="4762" marR="0" lvl="0" indent="0" algn="l" rtl="0">
                        <a:lnSpc>
                          <a:spcPct val="116666"/>
                        </a:lnSpc>
                        <a:spcBef>
                          <a:spcPts val="0"/>
                        </a:spcBef>
                        <a:spcAft>
                          <a:spcPts val="0"/>
                        </a:spcAft>
                        <a:buClr>
                          <a:schemeClr val="dk1"/>
                        </a:buClr>
                        <a:buSzPts val="1200"/>
                        <a:buFont typeface="Calibri"/>
                        <a:buNone/>
                      </a:pPr>
                      <a:r>
                        <a:rPr lang="pl-PL" sz="1800" b="0" i="0" u="none" baseline="0" dirty="0" smtClean="0">
                          <a:solidFill>
                            <a:schemeClr val="dk1"/>
                          </a:solidFill>
                          <a:latin typeface="Times New Roman" panose="02020603050405020304" pitchFamily="18" charset="0"/>
                          <a:ea typeface="Calibri"/>
                          <a:cs typeface="Times New Roman" panose="02020603050405020304" pitchFamily="18" charset="0"/>
                          <a:sym typeface="Calibri"/>
                        </a:rPr>
                        <a:t> </a:t>
                      </a: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Aš mokausi taip, kad pasiekčiau geriausių rezultatų</a:t>
                      </a:r>
                      <a:endParaRPr lang="lt-LT" sz="1800" noProof="0" dirty="0">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80</a:t>
                      </a: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en-US" sz="1800" b="0" i="0" u="none" dirty="0" smtClean="0">
                          <a:solidFill>
                            <a:srgbClr val="FF0000"/>
                          </a:solidFill>
                          <a:latin typeface="Times New Roman" panose="02020603050405020304" pitchFamily="18" charset="0"/>
                          <a:ea typeface="Calibri"/>
                          <a:cs typeface="Times New Roman" panose="02020603050405020304" pitchFamily="18" charset="0"/>
                          <a:sym typeface="Calibri"/>
                        </a:rPr>
                        <a:t>  </a:t>
                      </a:r>
                      <a:endParaRPr sz="1800" dirty="0">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52386" marR="0" lvl="0" indent="0" algn="ctr" rtl="0">
                        <a:lnSpc>
                          <a:spcPct val="116666"/>
                        </a:lnSpc>
                        <a:spcBef>
                          <a:spcPts val="0"/>
                        </a:spcBef>
                        <a:spcAft>
                          <a:spcPts val="0"/>
                        </a:spcAft>
                        <a:buClr>
                          <a:schemeClr val="dk1"/>
                        </a:buClr>
                        <a:buSzPts val="1200"/>
                        <a:buFont typeface="Calibri"/>
                        <a:buNone/>
                      </a:pP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31</a:t>
                      </a:r>
                      <a:endParaRPr sz="1800" dirty="0">
                        <a:latin typeface="Times New Roman" panose="02020603050405020304" pitchFamily="18" charset="0"/>
                        <a:cs typeface="Times New Roman" panose="02020603050405020304" pitchFamily="18" charset="0"/>
                      </a:endParaRPr>
                    </a:p>
                  </a:txBody>
                  <a:tcPr marL="0" marR="0" marT="0" marB="0">
                    <a:solidFill>
                      <a:srgbClr val="FFFF00"/>
                    </a:solidFill>
                  </a:tcPr>
                </a:tc>
                <a:tc>
                  <a:txBody>
                    <a:bodyPr/>
                    <a:lstStyle/>
                    <a:p>
                      <a:pPr marL="90487" marR="0" lvl="0" indent="0" algn="l" rtl="0">
                        <a:lnSpc>
                          <a:spcPct val="116666"/>
                        </a:lnSpc>
                        <a:spcBef>
                          <a:spcPts val="0"/>
                        </a:spcBef>
                        <a:spcAft>
                          <a:spcPts val="0"/>
                        </a:spcAft>
                        <a:buClr>
                          <a:schemeClr val="dk1"/>
                        </a:buClr>
                        <a:buSzPts val="1200"/>
                        <a:buFont typeface="Calibri"/>
                        <a:buNone/>
                      </a:pPr>
                      <a:r>
                        <a:rPr lang="lt-LT" sz="1800" b="0" i="0" u="none" noProof="0" dirty="0" err="1" smtClean="0">
                          <a:solidFill>
                            <a:schemeClr val="tx1"/>
                          </a:solidFill>
                          <a:latin typeface="Times New Roman" panose="02020603050405020304" pitchFamily="18" charset="0"/>
                          <a:cs typeface="Times New Roman" panose="02020603050405020304" pitchFamily="18" charset="0"/>
                          <a:sym typeface="Calibri"/>
                        </a:rPr>
                        <a:t>Savivaldumas</a:t>
                      </a:r>
                      <a:r>
                        <a:rPr lang="lt-LT" sz="1800" b="0" i="0" u="none" baseline="0" noProof="0" dirty="0" smtClean="0">
                          <a:solidFill>
                            <a:schemeClr val="tx1"/>
                          </a:solidFill>
                          <a:latin typeface="Times New Roman" panose="02020603050405020304" pitchFamily="18" charset="0"/>
                          <a:cs typeface="Times New Roman" panose="02020603050405020304" pitchFamily="18" charset="0"/>
                          <a:sym typeface="Calibri"/>
                        </a:rPr>
                        <a:t> mokantis</a:t>
                      </a:r>
                      <a:endParaRPr lang="lt-LT" sz="1800" noProof="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676124251"/>
                  </a:ext>
                </a:extLst>
              </a:tr>
              <a:tr h="611384">
                <a:tc>
                  <a:txBody>
                    <a:bodyPr/>
                    <a:lstStyle/>
                    <a:p>
                      <a:pPr marL="0" indent="0">
                        <a:buFont typeface="+mj-lt"/>
                        <a:buNone/>
                      </a:pPr>
                      <a:r>
                        <a:rPr lang="en-US" dirty="0" smtClean="0"/>
                        <a:t>2.</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Per pamokas mes mokomės įvairiai:</a:t>
                      </a:r>
                      <a:r>
                        <a:rPr lang="lt-LT" sz="1800" b="0" i="0" u="none" baseline="0" noProof="0" dirty="0" smtClean="0">
                          <a:solidFill>
                            <a:schemeClr val="dk1"/>
                          </a:solidFill>
                          <a:latin typeface="Times New Roman" panose="02020603050405020304" pitchFamily="18" charset="0"/>
                          <a:ea typeface="Calibri"/>
                          <a:cs typeface="Times New Roman" panose="02020603050405020304" pitchFamily="18" charset="0"/>
                          <a:sym typeface="Calibri"/>
                        </a:rPr>
                        <a:t> visi kartu, grupelėse, po vieną.</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rgbClr val="FF0000"/>
                        </a:buClr>
                        <a:buSzPts val="1200"/>
                        <a:buFont typeface="Calibri"/>
                        <a:buNone/>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76,1</a:t>
                      </a: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 </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22</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noProof="0" dirty="0" smtClean="0">
                          <a:solidFill>
                            <a:schemeClr val="tx1"/>
                          </a:solidFill>
                          <a:latin typeface="Times New Roman" panose="02020603050405020304" pitchFamily="18" charset="0"/>
                          <a:cs typeface="Times New Roman" panose="02020603050405020304" pitchFamily="18" charset="0"/>
                        </a:rPr>
                        <a:t>Įvairovė</a:t>
                      </a:r>
                      <a:endParaRPr lang="lt-LT" sz="1800" noProof="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98763858"/>
                  </a:ext>
                </a:extLst>
              </a:tr>
              <a:tr h="611384">
                <a:tc>
                  <a:txBody>
                    <a:bodyPr/>
                    <a:lstStyle/>
                    <a:p>
                      <a:pPr marL="0" indent="0">
                        <a:buFont typeface="+mj-lt"/>
                        <a:buNone/>
                      </a:pPr>
                      <a:r>
                        <a:rPr lang="en-US" dirty="0" smtClean="0"/>
                        <a:t>3.</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Mokykloje vyksta įvairios netradicinės pamokos: integruotos, projektinės ir kt.</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solidFill>
                            <a:schemeClr val="dk1"/>
                          </a:solidFill>
                          <a:latin typeface="Times New Roman" panose="02020603050405020304" pitchFamily="18" charset="0"/>
                          <a:ea typeface="Calibri"/>
                          <a:cs typeface="Times New Roman" panose="02020603050405020304" pitchFamily="18" charset="0"/>
                          <a:sym typeface="Calibri"/>
                        </a:rPr>
                        <a:t>73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smtClean="0">
                          <a:solidFill>
                            <a:schemeClr val="dk1"/>
                          </a:solidFill>
                          <a:latin typeface="Times New Roman" panose="02020603050405020304" pitchFamily="18" charset="0"/>
                          <a:ea typeface="Calibri"/>
                          <a:cs typeface="Times New Roman" panose="02020603050405020304" pitchFamily="18" charset="0"/>
                          <a:sym typeface="Calibri"/>
                        </a:rPr>
                        <a:t>211</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b="0" i="0" u="none" noProof="0" dirty="0" err="1" smtClean="0">
                          <a:solidFill>
                            <a:schemeClr val="dk1"/>
                          </a:solidFill>
                          <a:latin typeface="Times New Roman" panose="02020603050405020304" pitchFamily="18" charset="0"/>
                          <a:ea typeface="Calibri"/>
                          <a:cs typeface="Times New Roman" panose="02020603050405020304" pitchFamily="18" charset="0"/>
                          <a:sym typeface="Calibri"/>
                        </a:rPr>
                        <a:t>Kontekstualumas</a:t>
                      </a:r>
                      <a:endParaRPr lang="lt-LT" sz="1800" noProof="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006755031"/>
                  </a:ext>
                </a:extLst>
              </a:tr>
              <a:tr h="611384">
                <a:tc>
                  <a:txBody>
                    <a:bodyPr/>
                    <a:lstStyle/>
                    <a:p>
                      <a:pPr marL="0" indent="0">
                        <a:buFont typeface="+mj-lt"/>
                        <a:buNone/>
                      </a:pPr>
                      <a:r>
                        <a:rPr lang="en-US" dirty="0" smtClean="0"/>
                        <a:t>4.</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pl-PL" sz="1800" b="0" i="0" u="none" baseline="0" dirty="0" smtClean="0">
                          <a:solidFill>
                            <a:schemeClr val="dk1"/>
                          </a:solidFill>
                          <a:latin typeface="Times New Roman" panose="02020603050405020304" pitchFamily="18" charset="0"/>
                          <a:ea typeface="Calibri"/>
                          <a:cs typeface="Times New Roman" panose="02020603050405020304" pitchFamily="18" charset="0"/>
                          <a:sym typeface="Calibri"/>
                        </a:rPr>
                        <a:t> </a:t>
                      </a: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Man patinka mokytis kartu su</a:t>
                      </a:r>
                      <a:r>
                        <a:rPr lang="lt-LT" sz="1800" b="0" i="0" u="none" baseline="0" noProof="0" dirty="0" smtClean="0">
                          <a:solidFill>
                            <a:schemeClr val="dk1"/>
                          </a:solidFill>
                          <a:latin typeface="Times New Roman" panose="02020603050405020304" pitchFamily="18" charset="0"/>
                          <a:ea typeface="Calibri"/>
                          <a:cs typeface="Times New Roman" panose="02020603050405020304" pitchFamily="18" charset="0"/>
                          <a:sym typeface="Calibri"/>
                        </a:rPr>
                        <a:t> kitais mokiniais</a:t>
                      </a: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a:t>
                      </a:r>
                      <a:endParaRPr lang="lt-LT" sz="1800" noProof="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solidFill>
                            <a:schemeClr val="dk1"/>
                          </a:solidFill>
                          <a:latin typeface="Times New Roman" panose="02020603050405020304" pitchFamily="18" charset="0"/>
                          <a:ea typeface="Calibri"/>
                          <a:cs typeface="Times New Roman" panose="02020603050405020304" pitchFamily="18" charset="0"/>
                          <a:sym typeface="Calibri"/>
                        </a:rPr>
                        <a:t>70,9</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31</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b="0" i="0" u="none" noProof="0" dirty="0" smtClean="0">
                          <a:solidFill>
                            <a:schemeClr val="tx1"/>
                          </a:solidFill>
                          <a:latin typeface="Times New Roman" panose="02020603050405020304" pitchFamily="18" charset="0"/>
                          <a:cs typeface="Times New Roman" panose="02020603050405020304" pitchFamily="18" charset="0"/>
                          <a:sym typeface="Calibri"/>
                        </a:rPr>
                        <a:t>Mokymosi</a:t>
                      </a:r>
                      <a:r>
                        <a:rPr lang="lt-LT" sz="1800" b="0" i="0" u="none" baseline="0" noProof="0" dirty="0" smtClean="0">
                          <a:solidFill>
                            <a:schemeClr val="tx1"/>
                          </a:solidFill>
                          <a:latin typeface="Times New Roman" panose="02020603050405020304" pitchFamily="18" charset="0"/>
                          <a:cs typeface="Times New Roman" panose="02020603050405020304" pitchFamily="18" charset="0"/>
                          <a:sym typeface="Calibri"/>
                        </a:rPr>
                        <a:t> socialumas</a:t>
                      </a:r>
                      <a:endParaRPr lang="lt-LT" sz="1800" noProof="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Aš turiu galimybę ištaisyti klaidas, kad pagerinčiau savo mokymosi rezultatus</a:t>
                      </a:r>
                      <a:r>
                        <a:rPr lang="en-US" sz="1800" b="0" i="0" u="none" dirty="0" smtClean="0">
                          <a:solidFill>
                            <a:schemeClr val="dk1"/>
                          </a:solidFill>
                          <a:latin typeface="Times New Roman" panose="02020603050405020304" pitchFamily="18" charset="0"/>
                          <a:ea typeface="Calibri"/>
                          <a:cs typeface="Times New Roman" panose="02020603050405020304" pitchFamily="18" charset="0"/>
                          <a:sym typeface="Calibri"/>
                        </a:rPr>
                        <a:t>.</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solidFill>
                            <a:schemeClr val="dk1"/>
                          </a:solidFill>
                          <a:latin typeface="Times New Roman" panose="02020603050405020304" pitchFamily="18" charset="0"/>
                          <a:ea typeface="Calibri"/>
                          <a:cs typeface="Times New Roman" panose="02020603050405020304" pitchFamily="18" charset="0"/>
                          <a:sym typeface="Calibri"/>
                        </a:rPr>
                        <a:t>79,2</a:t>
                      </a:r>
                      <a:endParaRPr sz="1800" dirty="0">
                        <a:latin typeface="Times New Roman" panose="02020603050405020304" pitchFamily="18" charset="0"/>
                        <a:cs typeface="Times New Roman" panose="02020603050405020304" pitchFamily="18" charset="0"/>
                      </a:endParaRPr>
                    </a:p>
                  </a:txBody>
                  <a:tcPr marL="0" marR="0" marT="1275" marB="0"/>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221</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90487" marR="0" lvl="0" indent="0" algn="l" rtl="0">
                        <a:lnSpc>
                          <a:spcPct val="100000"/>
                        </a:lnSpc>
                        <a:spcBef>
                          <a:spcPts val="0"/>
                        </a:spcBef>
                        <a:spcAft>
                          <a:spcPts val="0"/>
                        </a:spcAft>
                        <a:buClr>
                          <a:schemeClr val="dk1"/>
                        </a:buClr>
                        <a:buSzPts val="1200"/>
                        <a:buFont typeface="Calibri"/>
                        <a:buNone/>
                      </a:pPr>
                      <a:r>
                        <a:rPr lang="en-US" sz="1800" b="0" i="0" u="none" dirty="0" err="1" smtClean="0">
                          <a:solidFill>
                            <a:schemeClr val="tx1"/>
                          </a:solidFill>
                          <a:latin typeface="Times New Roman" panose="02020603050405020304" pitchFamily="18" charset="0"/>
                          <a:cs typeface="Times New Roman" panose="02020603050405020304" pitchFamily="18" charset="0"/>
                          <a:sym typeface="Calibri"/>
                        </a:rPr>
                        <a:t>Mokymosi</a:t>
                      </a:r>
                      <a:r>
                        <a:rPr lang="en-US" sz="1800" b="0" i="0" u="none" baseline="0" dirty="0" smtClean="0">
                          <a:solidFill>
                            <a:schemeClr val="tx1"/>
                          </a:solidFill>
                          <a:latin typeface="Times New Roman" panose="02020603050405020304" pitchFamily="18" charset="0"/>
                          <a:cs typeface="Times New Roman" panose="02020603050405020304" pitchFamily="18" charset="0"/>
                          <a:sym typeface="Calibri"/>
                        </a:rPr>
                        <a:t> d</a:t>
                      </a:r>
                      <a:r>
                        <a:rPr lang="lt-LT" sz="1800" b="0" i="0" u="none" baseline="0" dirty="0" err="1" smtClean="0">
                          <a:solidFill>
                            <a:schemeClr val="tx1"/>
                          </a:solidFill>
                          <a:latin typeface="Times New Roman" panose="02020603050405020304" pitchFamily="18" charset="0"/>
                          <a:cs typeface="Times New Roman" panose="02020603050405020304" pitchFamily="18" charset="0"/>
                          <a:sym typeface="Calibri"/>
                        </a:rPr>
                        <a:t>žiaugsmas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solidFill>
                      <a:srgbClr val="FBEDEB"/>
                    </a:solidFill>
                  </a:tcPr>
                </a:tc>
                <a:tc>
                  <a:txBody>
                    <a:bodyPr/>
                    <a:lstStyle/>
                    <a:p>
                      <a:pPr marL="4762" marR="0" lvl="0" indent="0" algn="l" rtl="0">
                        <a:lnSpc>
                          <a:spcPct val="100000"/>
                        </a:lnSpc>
                        <a:spcBef>
                          <a:spcPts val="0"/>
                        </a:spcBef>
                        <a:spcAft>
                          <a:spcPts val="0"/>
                        </a:spcAft>
                        <a:buClr>
                          <a:schemeClr val="dk1"/>
                        </a:buClr>
                        <a:buSzPts val="1200"/>
                        <a:buFont typeface="Calibri"/>
                        <a:buNone/>
                      </a:pPr>
                      <a:r>
                        <a:rPr lang="lt-LT" sz="1800" b="0" i="0" u="none" noProof="0" dirty="0" smtClean="0">
                          <a:solidFill>
                            <a:schemeClr val="dk1"/>
                          </a:solidFill>
                          <a:latin typeface="Times New Roman" panose="02020603050405020304" pitchFamily="18" charset="0"/>
                          <a:ea typeface="Calibri"/>
                          <a:cs typeface="Times New Roman" panose="02020603050405020304" pitchFamily="18" charset="0"/>
                          <a:sym typeface="Calibri"/>
                        </a:rPr>
                        <a:t>Mokytojai kiekvieną pamoką paaiškina</a:t>
                      </a:r>
                      <a:r>
                        <a:rPr lang="lt-LT" sz="1800" b="0" i="0" u="none" baseline="0" noProof="0" dirty="0" smtClean="0">
                          <a:solidFill>
                            <a:schemeClr val="dk1"/>
                          </a:solidFill>
                          <a:latin typeface="Times New Roman" panose="02020603050405020304" pitchFamily="18" charset="0"/>
                          <a:ea typeface="Calibri"/>
                          <a:cs typeface="Times New Roman" panose="02020603050405020304" pitchFamily="18" charset="0"/>
                          <a:sym typeface="Calibri"/>
                        </a:rPr>
                        <a:t> mums, ko ir kaip mokysimės. </a:t>
                      </a:r>
                      <a:endParaRPr lang="lt-LT" sz="1800" noProof="0" dirty="0">
                        <a:latin typeface="Times New Roman" panose="02020603050405020304" pitchFamily="18" charset="0"/>
                        <a:cs typeface="Times New Roman" panose="02020603050405020304" pitchFamily="18" charset="0"/>
                      </a:endParaRPr>
                    </a:p>
                  </a:txBody>
                  <a:tcPr marL="0" marR="0" marT="0" marB="0">
                    <a:solidFill>
                      <a:srgbClr val="FBEDEB"/>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5" marB="0">
                    <a:solidFill>
                      <a:srgbClr val="FBEDEB"/>
                    </a:solidFill>
                  </a:tcPr>
                </a:tc>
                <a:tc>
                  <a:txBody>
                    <a:bodyPr/>
                    <a:lstStyle/>
                    <a:p>
                      <a:pPr marL="125412" marR="0" lvl="0" indent="0" algn="ctr" rtl="0">
                        <a:lnSpc>
                          <a:spcPct val="100000"/>
                        </a:lnSpc>
                        <a:spcBef>
                          <a:spcPts val="0"/>
                        </a:spcBef>
                        <a:spcAft>
                          <a:spcPts val="0"/>
                        </a:spcAft>
                        <a:buClr>
                          <a:schemeClr val="dk1"/>
                        </a:buClr>
                        <a:buSzPts val="1200"/>
                        <a:buFont typeface="Calibri"/>
                        <a:buNone/>
                      </a:pPr>
                      <a:r>
                        <a:rPr lang="lt-LT" sz="1800" dirty="0" smtClean="0">
                          <a:solidFill>
                            <a:schemeClr val="dk1"/>
                          </a:solidFill>
                          <a:latin typeface="Times New Roman" panose="02020603050405020304" pitchFamily="18" charset="0"/>
                          <a:ea typeface="Calibri"/>
                          <a:cs typeface="Times New Roman" panose="02020603050405020304" pitchFamily="18" charset="0"/>
                          <a:sym typeface="Calibri"/>
                        </a:rPr>
                        <a:t>70</a:t>
                      </a:r>
                      <a:endParaRPr sz="1800" dirty="0">
                        <a:latin typeface="Times New Roman" panose="02020603050405020304" pitchFamily="18" charset="0"/>
                        <a:cs typeface="Times New Roman" panose="02020603050405020304" pitchFamily="18" charset="0"/>
                      </a:endParaRPr>
                    </a:p>
                  </a:txBody>
                  <a:tcPr marL="0" marR="0" marT="1275" marB="0">
                    <a:solidFill>
                      <a:srgbClr val="FBEDEB"/>
                    </a:solidFill>
                  </a:tcPr>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2</a:t>
                      </a:r>
                      <a:r>
                        <a:rPr lang="lt-LT" sz="1800" b="0" i="0" u="none" dirty="0" smtClean="0">
                          <a:solidFill>
                            <a:schemeClr val="tx1"/>
                          </a:solidFill>
                          <a:latin typeface="Times New Roman" panose="02020603050405020304" pitchFamily="18" charset="0"/>
                          <a:ea typeface="Calibri"/>
                          <a:cs typeface="Times New Roman" panose="02020603050405020304" pitchFamily="18" charset="0"/>
                          <a:sym typeface="Calibri"/>
                        </a:rPr>
                        <a:t>41</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BEDEB"/>
                    </a:solidFill>
                  </a:tcPr>
                </a:tc>
                <a:tc>
                  <a:txBody>
                    <a:bodyPr/>
                    <a:lstStyle/>
                    <a:p>
                      <a:pPr marL="90487" marR="0" lvl="0" indent="0" algn="l" rtl="0">
                        <a:lnSpc>
                          <a:spcPct val="100000"/>
                        </a:lnSpc>
                        <a:spcBef>
                          <a:spcPts val="0"/>
                        </a:spcBef>
                        <a:spcAft>
                          <a:spcPts val="0"/>
                        </a:spcAft>
                        <a:buClr>
                          <a:schemeClr val="dk1"/>
                        </a:buClr>
                        <a:buSzPts val="1200"/>
                        <a:buFont typeface="Calibri"/>
                        <a:buNone/>
                      </a:pPr>
                      <a:r>
                        <a:rPr lang="lt-LT" sz="1800" b="0" i="0" u="none" noProof="0" dirty="0" smtClean="0">
                          <a:solidFill>
                            <a:schemeClr val="tx1"/>
                          </a:solidFill>
                          <a:latin typeface="Times New Roman" panose="02020603050405020304" pitchFamily="18" charset="0"/>
                          <a:cs typeface="Times New Roman" panose="02020603050405020304" pitchFamily="18" charset="0"/>
                          <a:sym typeface="Calibri"/>
                        </a:rPr>
                        <a:t>Vertinimo</a:t>
                      </a:r>
                      <a:r>
                        <a:rPr lang="lt-LT" sz="1800" b="0" i="0" u="none" baseline="0" noProof="0" dirty="0" smtClean="0">
                          <a:solidFill>
                            <a:schemeClr val="tx1"/>
                          </a:solidFill>
                          <a:latin typeface="Times New Roman" panose="02020603050405020304" pitchFamily="18" charset="0"/>
                          <a:cs typeface="Times New Roman" panose="02020603050405020304" pitchFamily="18" charset="0"/>
                          <a:sym typeface="Calibri"/>
                        </a:rPr>
                        <a:t> kriterijų aiškumas</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BEDEB"/>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581025"/>
            <a:ext cx="9525000" cy="3400931"/>
          </a:xfrm>
          <a:prstGeom prst="rect">
            <a:avLst/>
          </a:prstGeom>
        </p:spPr>
        <p:txBody>
          <a:bodyPr wrap="square">
            <a:spAutoFit/>
          </a:bodyPr>
          <a:lstStyle/>
          <a:p>
            <a:pPr algn="ctr"/>
            <a:r>
              <a:rPr lang="lt-LT" sz="4800" dirty="0" smtClean="0">
                <a:latin typeface="+mj-lt"/>
              </a:rPr>
              <a:t>2</a:t>
            </a:r>
            <a:r>
              <a:rPr lang="en-US" sz="4800" dirty="0" smtClean="0">
                <a:latin typeface="+mj-lt"/>
              </a:rPr>
              <a:t>. </a:t>
            </a:r>
            <a:r>
              <a:rPr lang="en-US" sz="4800" dirty="0" smtClean="0">
                <a:latin typeface="+mj-lt"/>
                <a:cs typeface="Times New Roman" panose="02020603050405020304" pitchFamily="18" charset="0"/>
              </a:rPr>
              <a:t>UGDYMAS(IS) IR MOKINIŲ</a:t>
            </a:r>
            <a:r>
              <a:rPr lang="pl-PL" sz="4800" dirty="0" smtClean="0">
                <a:latin typeface="+mj-lt"/>
                <a:cs typeface="Times New Roman" panose="02020603050405020304" pitchFamily="18" charset="0"/>
              </a:rPr>
              <a:t> PATIRTYS </a:t>
            </a:r>
            <a:r>
              <a:rPr lang="pl-PL" sz="4400" i="1" dirty="0" smtClean="0">
                <a:latin typeface="+mj-lt"/>
                <a:cs typeface="Times New Roman" panose="02020603050405020304" pitchFamily="18" charset="0"/>
              </a:rPr>
              <a:t>(</a:t>
            </a:r>
            <a:r>
              <a:rPr lang="lt-LT" sz="4400" i="1" dirty="0" smtClean="0">
                <a:latin typeface="+mj-lt"/>
                <a:cs typeface="Times New Roman" panose="02020603050405020304" pitchFamily="18" charset="0"/>
              </a:rPr>
              <a:t>mokiniai</a:t>
            </a:r>
            <a:r>
              <a:rPr lang="pl-PL" sz="4400" i="1" dirty="0" smtClean="0">
                <a:latin typeface="+mj-lt"/>
                <a:cs typeface="Times New Roman" panose="02020603050405020304" pitchFamily="18" charset="0"/>
              </a:rPr>
              <a:t>)</a:t>
            </a:r>
            <a:r>
              <a:rPr lang="en-US" sz="4800" dirty="0" smtClean="0">
                <a:solidFill>
                  <a:srgbClr val="FF0000"/>
                </a:solidFill>
                <a:latin typeface="+mj-lt"/>
                <a:cs typeface="Times New Roman" panose="02020603050405020304" pitchFamily="18" charset="0"/>
              </a:rPr>
              <a:t/>
            </a:r>
            <a:br>
              <a:rPr lang="en-US" sz="4800" dirty="0" smtClean="0">
                <a:solidFill>
                  <a:srgbClr val="FF0000"/>
                </a:solidFill>
                <a:latin typeface="+mj-lt"/>
                <a:cs typeface="Times New Roman" panose="02020603050405020304" pitchFamily="18" charset="0"/>
              </a:rPr>
            </a:br>
            <a:r>
              <a:rPr lang="lt-LT" sz="5950" dirty="0" smtClean="0">
                <a:solidFill>
                  <a:srgbClr val="FF0000"/>
                </a:solidFill>
                <a:latin typeface="+mj-lt"/>
              </a:rPr>
              <a:t/>
            </a:r>
            <a:br>
              <a:rPr lang="lt-LT" sz="5950" dirty="0" smtClean="0">
                <a:solidFill>
                  <a:srgbClr val="FF0000"/>
                </a:solidFill>
                <a:latin typeface="+mj-lt"/>
              </a:rPr>
            </a:br>
            <a:endParaRPr lang="lt-LT" sz="5950" dirty="0">
              <a:latin typeface="+mj-lt"/>
            </a:endParaRPr>
          </a:p>
        </p:txBody>
      </p:sp>
      <p:graphicFrame>
        <p:nvGraphicFramePr>
          <p:cNvPr id="3" name="Turinio vietos rezervavimo ženklas 3"/>
          <p:cNvGraphicFramePr>
            <a:graphicFrameLocks/>
          </p:cNvGraphicFramePr>
          <p:nvPr>
            <p:extLst>
              <p:ext uri="{D42A27DB-BD31-4B8C-83A1-F6EECF244321}">
                <p14:modId xmlns:p14="http://schemas.microsoft.com/office/powerpoint/2010/main" val="291044136"/>
              </p:ext>
            </p:extLst>
          </p:nvPr>
        </p:nvGraphicFramePr>
        <p:xfrm>
          <a:off x="393700" y="2181223"/>
          <a:ext cx="9829800" cy="4363480"/>
        </p:xfrm>
        <a:graphic>
          <a:graphicData uri="http://schemas.openxmlformats.org/drawingml/2006/table">
            <a:tbl>
              <a:tblPr firstRow="1" bandRow="1">
                <a:tableStyleId>{5C22544A-7EE6-4342-B048-85BDC9FD1C3A}</a:tableStyleId>
              </a:tblPr>
              <a:tblGrid>
                <a:gridCol w="587375">
                  <a:extLst>
                    <a:ext uri="{9D8B030D-6E8A-4147-A177-3AD203B41FA5}">
                      <a16:colId xmlns:a16="http://schemas.microsoft.com/office/drawing/2014/main" val="1531879371"/>
                    </a:ext>
                  </a:extLst>
                </a:gridCol>
                <a:gridCol w="4738774">
                  <a:extLst>
                    <a:ext uri="{9D8B030D-6E8A-4147-A177-3AD203B41FA5}">
                      <a16:colId xmlns:a16="http://schemas.microsoft.com/office/drawing/2014/main" val="1703439232"/>
                    </a:ext>
                  </a:extLst>
                </a:gridCol>
                <a:gridCol w="827174">
                  <a:extLst>
                    <a:ext uri="{9D8B030D-6E8A-4147-A177-3AD203B41FA5}">
                      <a16:colId xmlns:a16="http://schemas.microsoft.com/office/drawing/2014/main" val="20002"/>
                    </a:ext>
                  </a:extLst>
                </a:gridCol>
                <a:gridCol w="798853">
                  <a:extLst>
                    <a:ext uri="{9D8B030D-6E8A-4147-A177-3AD203B41FA5}">
                      <a16:colId xmlns:a16="http://schemas.microsoft.com/office/drawing/2014/main" val="1479651258"/>
                    </a:ext>
                  </a:extLst>
                </a:gridCol>
                <a:gridCol w="982373">
                  <a:extLst>
                    <a:ext uri="{9D8B030D-6E8A-4147-A177-3AD203B41FA5}">
                      <a16:colId xmlns:a16="http://schemas.microsoft.com/office/drawing/2014/main" val="3425510100"/>
                    </a:ext>
                  </a:extLst>
                </a:gridCol>
                <a:gridCol w="1895251">
                  <a:extLst>
                    <a:ext uri="{9D8B030D-6E8A-4147-A177-3AD203B41FA5}">
                      <a16:colId xmlns:a16="http://schemas.microsoft.com/office/drawing/2014/main" val="2183819651"/>
                    </a:ext>
                  </a:extLst>
                </a:gridCol>
              </a:tblGrid>
              <a:tr h="682853">
                <a:tc>
                  <a:txBody>
                    <a:bodyPr/>
                    <a:lstStyle/>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Eil.</a:t>
                      </a:r>
                    </a:p>
                    <a:p>
                      <a:pPr marL="7620" algn="ctr">
                        <a:lnSpc>
                          <a:spcPct val="100000"/>
                        </a:lnSpc>
                        <a:spcBef>
                          <a:spcPts val="25"/>
                        </a:spcBef>
                        <a:tabLst>
                          <a:tab pos="367665" algn="l"/>
                        </a:tabLst>
                      </a:pPr>
                      <a:r>
                        <a:rPr lang="lt-LT" sz="2000" cap="none" baseline="0" noProof="0" dirty="0" smtClean="0">
                          <a:solidFill>
                            <a:schemeClr val="tx1"/>
                          </a:solidFill>
                          <a:latin typeface="Times New Roman" panose="02020603050405020304" pitchFamily="18" charset="0"/>
                          <a:cs typeface="Times New Roman" panose="02020603050405020304" pitchFamily="18" charset="0"/>
                        </a:rPr>
                        <a:t>Nr.</a:t>
                      </a:r>
                      <a:endParaRPr lang="lt-LT" sz="2000" cap="none"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7620" algn="ctr">
                        <a:lnSpc>
                          <a:spcPct val="100000"/>
                        </a:lnSpc>
                        <a:spcBef>
                          <a:spcPts val="25"/>
                        </a:spcBef>
                        <a:tabLst>
                          <a:tab pos="367665" algn="l"/>
                        </a:tabLst>
                      </a:pPr>
                      <a:r>
                        <a:rPr lang="lt-LT" sz="2000" b="1" cap="all" spc="-15" baseline="0" noProof="0" dirty="0" smtClean="0">
                          <a:solidFill>
                            <a:schemeClr val="tx1"/>
                          </a:solidFill>
                          <a:latin typeface="Times New Roman" panose="02020603050405020304" pitchFamily="18" charset="0"/>
                          <a:cs typeface="Times New Roman" panose="02020603050405020304" pitchFamily="18" charset="0"/>
                        </a:rPr>
                        <a:t>Teiginys</a:t>
                      </a:r>
                      <a:endParaRPr lang="lt-LT" sz="2000" cap="all" baseline="0" noProof="0" dirty="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en-US" sz="1400" dirty="0" smtClean="0">
                          <a:solidFill>
                            <a:schemeClr val="tx1"/>
                          </a:solidFill>
                          <a:latin typeface="Times New Roman" panose="02020603050405020304" pitchFamily="18" charset="0"/>
                          <a:cs typeface="Times New Roman" panose="02020603050405020304" pitchFamily="18" charset="0"/>
                        </a:rPr>
                        <a:t>3-4 </a:t>
                      </a:r>
                      <a:r>
                        <a:rPr lang="en-US" sz="1400" dirty="0" err="1" smtClean="0">
                          <a:solidFill>
                            <a:schemeClr val="tx1"/>
                          </a:solidFill>
                          <a:latin typeface="Times New Roman" panose="02020603050405020304" pitchFamily="18" charset="0"/>
                          <a:cs typeface="Times New Roman" panose="02020603050405020304" pitchFamily="18" charset="0"/>
                        </a:rPr>
                        <a:t>lygis</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L="294640" marR="0" indent="0" algn="l" defTabSz="914400" eaLnBrk="1" fontAlgn="auto" latinLnBrk="0" hangingPunct="1">
                        <a:lnSpc>
                          <a:spcPct val="100000"/>
                        </a:lnSpc>
                        <a:spcBef>
                          <a:spcPts val="25"/>
                        </a:spcBef>
                        <a:spcAft>
                          <a:spcPts val="0"/>
                        </a:spcAft>
                        <a:buClrTx/>
                        <a:buSzTx/>
                        <a:buFontTx/>
                        <a:buNone/>
                        <a:tabLst/>
                        <a:defRPr/>
                      </a:pPr>
                      <a:r>
                        <a:rPr lang="pl-PL" sz="1400" b="1" dirty="0" smtClean="0">
                          <a:solidFill>
                            <a:schemeClr val="tx1"/>
                          </a:solidFill>
                          <a:latin typeface="Times New Roman" panose="02020603050405020304" pitchFamily="18" charset="0"/>
                          <a:cs typeface="Times New Roman" panose="02020603050405020304" pitchFamily="18" charset="0"/>
                        </a:rPr>
                        <a:t>%</a:t>
                      </a:r>
                      <a:endParaRPr lang="en-US" sz="1400" dirty="0" smtClean="0">
                        <a:solidFill>
                          <a:schemeClr val="tx1"/>
                        </a:solidFill>
                        <a:latin typeface="Times New Roman" panose="02020603050405020304" pitchFamily="18" charset="0"/>
                        <a:cs typeface="Times New Roman" panose="02020603050405020304" pitchFamily="18" charset="0"/>
                      </a:endParaRPr>
                    </a:p>
                  </a:txBody>
                  <a:tcPr marL="0" marR="0" marT="3175" marB="0"/>
                </a:tc>
                <a:tc>
                  <a:txBody>
                    <a:bodyPr/>
                    <a:lstStyle/>
                    <a:p>
                      <a:pPr marR="155575" algn="ctr">
                        <a:lnSpc>
                          <a:spcPct val="100000"/>
                        </a:lnSpc>
                        <a:spcBef>
                          <a:spcPts val="10"/>
                        </a:spcBef>
                      </a:pPr>
                      <a:r>
                        <a:rPr lang="lt-LT" sz="1400" b="1" noProof="0" dirty="0" smtClean="0">
                          <a:solidFill>
                            <a:schemeClr val="tx1"/>
                          </a:solidFill>
                          <a:latin typeface="Times New Roman" panose="02020603050405020304" pitchFamily="18" charset="0"/>
                          <a:cs typeface="Times New Roman" panose="02020603050405020304" pitchFamily="18" charset="0"/>
                        </a:rPr>
                        <a:t>Rodiklis</a:t>
                      </a:r>
                      <a:endParaRPr lang="lt-LT" sz="1400" noProof="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163195" marR="0" indent="0" algn="l" defTabSz="914400" eaLnBrk="1" fontAlgn="auto" latinLnBrk="0" hangingPunct="1">
                        <a:lnSpc>
                          <a:spcPct val="100000"/>
                        </a:lnSpc>
                        <a:spcBef>
                          <a:spcPts val="10"/>
                        </a:spcBef>
                        <a:spcAft>
                          <a:spcPts val="0"/>
                        </a:spcAft>
                        <a:buClrTx/>
                        <a:buSzTx/>
                        <a:buFontTx/>
                        <a:buNone/>
                        <a:tabLst/>
                        <a:defRPr/>
                      </a:pPr>
                      <a:r>
                        <a:rPr lang="lt-LT" sz="1400" b="1" noProof="0" dirty="0" smtClean="0">
                          <a:solidFill>
                            <a:schemeClr val="tx1"/>
                          </a:solidFill>
                          <a:latin typeface="Times New Roman" panose="02020603050405020304" pitchFamily="18" charset="0"/>
                          <a:cs typeface="Times New Roman" panose="02020603050405020304" pitchFamily="18" charset="0"/>
                        </a:rPr>
                        <a:t>Raktinis</a:t>
                      </a:r>
                      <a:r>
                        <a:rPr lang="lt-LT" sz="1400" b="1" spc="5" noProof="0" dirty="0" smtClean="0">
                          <a:solidFill>
                            <a:schemeClr val="tx1"/>
                          </a:solidFill>
                          <a:latin typeface="Times New Roman" panose="02020603050405020304" pitchFamily="18" charset="0"/>
                          <a:cs typeface="Times New Roman" panose="02020603050405020304" pitchFamily="18" charset="0"/>
                        </a:rPr>
                        <a:t> žodis</a:t>
                      </a:r>
                      <a:endParaRPr lang="lt-LT" sz="14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611183678"/>
                  </a:ext>
                </a:extLst>
              </a:tr>
              <a:tr h="715262">
                <a:tc>
                  <a:txBody>
                    <a:bodyPr/>
                    <a:lstStyle/>
                    <a:p>
                      <a:pPr marL="0" indent="0">
                        <a:buFont typeface="+mj-lt"/>
                        <a:buNone/>
                      </a:pPr>
                      <a:r>
                        <a:rPr lang="lt-LT" dirty="0" smtClean="0"/>
                        <a:t>1.</a:t>
                      </a:r>
                      <a:endParaRPr lang="lt-LT" dirty="0"/>
                    </a:p>
                  </a:txBody>
                  <a:tcPr>
                    <a:solidFill>
                      <a:schemeClr val="accent2">
                        <a:lumMod val="20000"/>
                        <a:lumOff val="80000"/>
                      </a:schemeClr>
                    </a:solidFill>
                  </a:tcPr>
                </a:tc>
                <a:tc>
                  <a:txBody>
                    <a:bodyPr/>
                    <a:lstStyle/>
                    <a:p>
                      <a:r>
                        <a:rPr lang="lt-LT" sz="1800" b="0" i="0" dirty="0" smtClean="0">
                          <a:solidFill>
                            <a:schemeClr val="tx1"/>
                          </a:solidFill>
                          <a:effectLst/>
                          <a:latin typeface="Times New Roman" panose="02020603050405020304" pitchFamily="18" charset="0"/>
                          <a:ea typeface="+mn-ea"/>
                          <a:cs typeface="Times New Roman" panose="02020603050405020304" pitchFamily="18" charset="0"/>
                        </a:rPr>
                        <a:t>Man</a:t>
                      </a:r>
                      <a:r>
                        <a:rPr lang="lt-LT" sz="1800" b="0" i="0" baseline="0" dirty="0" smtClean="0">
                          <a:solidFill>
                            <a:schemeClr val="tx1"/>
                          </a:solidFill>
                          <a:effectLst/>
                          <a:latin typeface="Times New Roman" panose="02020603050405020304" pitchFamily="18" charset="0"/>
                          <a:ea typeface="+mn-ea"/>
                          <a:cs typeface="Times New Roman" panose="02020603050405020304" pitchFamily="18" charset="0"/>
                        </a:rPr>
                        <a:t> patinka padėti kitiems.</a:t>
                      </a:r>
                      <a:endParaRPr lang="en-US" sz="1800" dirty="0">
                        <a:latin typeface="Times New Roman" panose="02020603050405020304" pitchFamily="18" charset="0"/>
                        <a:cs typeface="Times New Roman" panose="02020603050405020304" pitchFamily="18" charset="0"/>
                      </a:endParaRPr>
                    </a:p>
                  </a:txBody>
                  <a:tcPr marL="0" marR="0" marT="1270" marB="0">
                    <a:solidFill>
                      <a:schemeClr val="accent2">
                        <a:lumMod val="20000"/>
                        <a:lumOff val="80000"/>
                      </a:schemeClr>
                    </a:solidFill>
                  </a:tcPr>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1270" marB="0">
                    <a:solidFill>
                      <a:schemeClr val="accent2">
                        <a:lumMod val="20000"/>
                        <a:lumOff val="80000"/>
                      </a:schemeClr>
                    </a:solidFill>
                  </a:tcPr>
                </a:tc>
                <a:tc>
                  <a:txBody>
                    <a:bodyPr/>
                    <a:lstStyle/>
                    <a:p>
                      <a:pPr algn="ctr"/>
                      <a:r>
                        <a:rPr lang="lt-LT" sz="1800" dirty="0" smtClean="0">
                          <a:latin typeface="Times New Roman" panose="02020603050405020304" pitchFamily="18" charset="0"/>
                          <a:cs typeface="Times New Roman" panose="02020603050405020304" pitchFamily="18" charset="0"/>
                        </a:rPr>
                        <a:t>77,1</a:t>
                      </a:r>
                      <a:endParaRPr lang="en-US" sz="1800" dirty="0">
                        <a:latin typeface="Times New Roman" panose="02020603050405020304" pitchFamily="18" charset="0"/>
                        <a:cs typeface="Times New Roman" panose="02020603050405020304" pitchFamily="18" charset="0"/>
                      </a:endParaRPr>
                    </a:p>
                  </a:txBody>
                  <a:tcPr marL="0" marR="0" marT="1270" marB="0">
                    <a:solidFill>
                      <a:schemeClr val="accent2">
                        <a:lumMod val="20000"/>
                        <a:lumOff val="80000"/>
                      </a:schemeClr>
                    </a:solidFill>
                  </a:tcPr>
                </a:tc>
                <a:tc>
                  <a:txBody>
                    <a:bodyPr/>
                    <a:lstStyle/>
                    <a:p>
                      <a:pPr algn="ctr"/>
                      <a:r>
                        <a:rPr lang="en-US" sz="1800" dirty="0" smtClean="0">
                          <a:solidFill>
                            <a:schemeClr val="tx1"/>
                          </a:solidFill>
                          <a:latin typeface="Times New Roman" panose="02020603050405020304" pitchFamily="18" charset="0"/>
                          <a:cs typeface="Times New Roman" panose="02020603050405020304" pitchFamily="18" charset="0"/>
                        </a:rPr>
                        <a:t>2</a:t>
                      </a:r>
                      <a:r>
                        <a:rPr lang="lt-LT" sz="1800" dirty="0" smtClean="0">
                          <a:solidFill>
                            <a:schemeClr val="tx1"/>
                          </a:solidFill>
                          <a:latin typeface="Times New Roman" panose="02020603050405020304" pitchFamily="18" charset="0"/>
                          <a:cs typeface="Times New Roman" panose="02020603050405020304" pitchFamily="18" charset="0"/>
                        </a:rPr>
                        <a:t>31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tc>
                  <a:txBody>
                    <a:bodyPr/>
                    <a:lstStyle/>
                    <a:p>
                      <a:pPr marL="91440">
                        <a:lnSpc>
                          <a:spcPct val="100000"/>
                        </a:lnSpc>
                        <a:spcBef>
                          <a:spcPts val="10"/>
                        </a:spcBef>
                      </a:pPr>
                      <a:r>
                        <a:rPr lang="lt-LT" sz="1800" dirty="0" smtClean="0">
                          <a:solidFill>
                            <a:schemeClr val="tx1"/>
                          </a:solidFill>
                          <a:latin typeface="Times New Roman" panose="02020603050405020304" pitchFamily="18" charset="0"/>
                          <a:cs typeface="Times New Roman" panose="02020603050405020304" pitchFamily="18" charset="0"/>
                        </a:rPr>
                        <a:t>Mokymosi</a:t>
                      </a:r>
                      <a:r>
                        <a:rPr lang="lt-LT" sz="1800" baseline="0" dirty="0" smtClean="0">
                          <a:solidFill>
                            <a:schemeClr val="tx1"/>
                          </a:solidFill>
                          <a:latin typeface="Times New Roman" panose="02020603050405020304" pitchFamily="18" charset="0"/>
                          <a:cs typeface="Times New Roman" panose="02020603050405020304" pitchFamily="18" charset="0"/>
                        </a:rPr>
                        <a:t> socialumas</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chemeClr val="accent2">
                        <a:lumMod val="20000"/>
                        <a:lumOff val="80000"/>
                      </a:schemeClr>
                    </a:solidFill>
                  </a:tcPr>
                </a:tc>
                <a:extLst>
                  <a:ext uri="{0D108BD9-81ED-4DB2-BD59-A6C34878D82A}">
                    <a16:rowId xmlns:a16="http://schemas.microsoft.com/office/drawing/2014/main" val="1676124251"/>
                  </a:ext>
                </a:extLst>
              </a:tr>
              <a:tr h="611384">
                <a:tc>
                  <a:txBody>
                    <a:bodyPr/>
                    <a:lstStyle/>
                    <a:p>
                      <a:pPr marL="0" indent="0">
                        <a:buFont typeface="+mj-lt"/>
                        <a:buNone/>
                      </a:pPr>
                      <a:r>
                        <a:rPr lang="en-US" smtClean="0"/>
                        <a:t>2.</a:t>
                      </a:r>
                      <a:endParaRPr lang="lt-LT" dirty="0"/>
                    </a:p>
                  </a:txBody>
                  <a:tcPr>
                    <a:solidFill>
                      <a:srgbClr val="FCF3F2"/>
                    </a:solidFill>
                  </a:tcPr>
                </a:tc>
                <a:tc>
                  <a:txBody>
                    <a:bodyPr/>
                    <a:lstStyle/>
                    <a:p>
                      <a:r>
                        <a:rPr lang="lt-LT" sz="1800" b="0" i="0" smtClean="0">
                          <a:solidFill>
                            <a:schemeClr val="tx1"/>
                          </a:solidFill>
                          <a:effectLst/>
                          <a:latin typeface="Times New Roman" panose="02020603050405020304" pitchFamily="18" charset="0"/>
                          <a:ea typeface="+mn-ea"/>
                          <a:cs typeface="Times New Roman" panose="02020603050405020304" pitchFamily="18" charset="0"/>
                        </a:rPr>
                        <a:t>Aš suprantu</a:t>
                      </a:r>
                      <a:r>
                        <a:rPr lang="lt-LT" sz="1800" b="0" i="0" baseline="0" smtClean="0">
                          <a:solidFill>
                            <a:schemeClr val="tx1"/>
                          </a:solidFill>
                          <a:effectLst/>
                          <a:latin typeface="Times New Roman" panose="02020603050405020304" pitchFamily="18" charset="0"/>
                          <a:ea typeface="+mn-ea"/>
                          <a:cs typeface="Times New Roman" panose="02020603050405020304" pitchFamily="18" charset="0"/>
                        </a:rPr>
                        <a:t> mokyklos tvarką ir jos laikausi.</a:t>
                      </a:r>
                      <a:endParaRPr lang="en-US" sz="1800" dirty="0">
                        <a:latin typeface="Times New Roman" panose="02020603050405020304" pitchFamily="18" charset="0"/>
                        <a:cs typeface="Times New Roman" panose="02020603050405020304" pitchFamily="18" charset="0"/>
                      </a:endParaRPr>
                    </a:p>
                  </a:txBody>
                  <a:tcPr marL="0" marR="0" marT="2540" marB="0">
                    <a:solidFill>
                      <a:srgbClr val="FCF3F2"/>
                    </a:solidFill>
                  </a:tcPr>
                </a:tc>
                <a:tc>
                  <a:txBody>
                    <a:bodyPr/>
                    <a:lstStyle/>
                    <a:p>
                      <a:pPr algn="ctr"/>
                      <a:r>
                        <a:rPr lang="en-US" sz="1800" dirty="0" smtClean="0">
                          <a:latin typeface="Times New Roman" panose="02020603050405020304" pitchFamily="18" charset="0"/>
                          <a:cs typeface="Times New Roman" panose="02020603050405020304" pitchFamily="18" charset="0"/>
                        </a:rPr>
                        <a:t>3</a:t>
                      </a:r>
                      <a:endParaRPr lang="en-US" sz="1800" dirty="0">
                        <a:latin typeface="Times New Roman" panose="02020603050405020304" pitchFamily="18" charset="0"/>
                        <a:cs typeface="Times New Roman" panose="02020603050405020304" pitchFamily="18" charset="0"/>
                      </a:endParaRPr>
                    </a:p>
                  </a:txBody>
                  <a:tcPr marL="0" marR="0" marT="2540" marB="0">
                    <a:solidFill>
                      <a:srgbClr val="FCF3F2"/>
                    </a:solidFill>
                  </a:tcPr>
                </a:tc>
                <a:tc>
                  <a:txBody>
                    <a:bodyPr/>
                    <a:lstStyle/>
                    <a:p>
                      <a:pPr algn="ctr"/>
                      <a:r>
                        <a:rPr lang="lt-LT" sz="1800" dirty="0" smtClean="0">
                          <a:latin typeface="Times New Roman" panose="02020603050405020304" pitchFamily="18" charset="0"/>
                          <a:cs typeface="Times New Roman" panose="02020603050405020304" pitchFamily="18" charset="0"/>
                        </a:rPr>
                        <a:t>77,1</a:t>
                      </a:r>
                      <a:endParaRPr lang="en-US" sz="1800" dirty="0">
                        <a:latin typeface="Times New Roman" panose="02020603050405020304" pitchFamily="18" charset="0"/>
                        <a:cs typeface="Times New Roman" panose="02020603050405020304" pitchFamily="18" charset="0"/>
                      </a:endParaRPr>
                    </a:p>
                  </a:txBody>
                  <a:tcPr marL="0" marR="0" marT="2540" marB="0">
                    <a:solidFill>
                      <a:srgbClr val="FCF3F2"/>
                    </a:solidFill>
                  </a:tcPr>
                </a:tc>
                <a:tc>
                  <a:txBody>
                    <a:bodyPr/>
                    <a:lstStyle/>
                    <a:p>
                      <a:pPr marL="52386" marR="0" lvl="0" indent="0" algn="ctr" rtl="0">
                        <a:lnSpc>
                          <a:spcPct val="100000"/>
                        </a:lnSpc>
                        <a:spcBef>
                          <a:spcPts val="0"/>
                        </a:spcBef>
                        <a:spcAft>
                          <a:spcPts val="0"/>
                        </a:spcAft>
                        <a:buClr>
                          <a:schemeClr val="dk1"/>
                        </a:buClr>
                        <a:buSzPts val="1200"/>
                        <a:buFont typeface="Calibri"/>
                        <a:buNone/>
                      </a:pPr>
                      <a:r>
                        <a:rPr lang="en-US" sz="1800" b="0" i="0" u="none" dirty="0">
                          <a:solidFill>
                            <a:schemeClr val="dk1"/>
                          </a:solidFill>
                          <a:latin typeface="Times New Roman" panose="02020603050405020304" pitchFamily="18" charset="0"/>
                          <a:ea typeface="Calibri"/>
                          <a:cs typeface="Times New Roman" panose="02020603050405020304" pitchFamily="18" charset="0"/>
                          <a:sym typeface="Calibri"/>
                        </a:rPr>
                        <a:t>232</a:t>
                      </a:r>
                      <a:endParaRPr sz="1800" dirty="0">
                        <a:latin typeface="Times New Roman" panose="02020603050405020304" pitchFamily="18" charset="0"/>
                        <a:cs typeface="Times New Roman" panose="02020603050405020304" pitchFamily="18" charset="0"/>
                      </a:endParaRPr>
                    </a:p>
                  </a:txBody>
                  <a:tcPr marL="0" marR="0" marT="0" marB="0">
                    <a:solidFill>
                      <a:srgbClr val="FCF3F2"/>
                    </a:solidFill>
                  </a:tcPr>
                </a:tc>
                <a:tc>
                  <a:txBody>
                    <a:bodyPr/>
                    <a:lstStyle/>
                    <a:p>
                      <a:pPr marL="90487" marR="0" lvl="0" indent="0" algn="l" rtl="0">
                        <a:lnSpc>
                          <a:spcPct val="100000"/>
                        </a:lnSpc>
                        <a:spcBef>
                          <a:spcPts val="0"/>
                        </a:spcBef>
                        <a:spcAft>
                          <a:spcPts val="0"/>
                        </a:spcAft>
                        <a:buClr>
                          <a:schemeClr val="dk1"/>
                        </a:buClr>
                        <a:buSzPts val="1200"/>
                        <a:buFont typeface="Calibri"/>
                        <a:buNone/>
                      </a:pPr>
                      <a:r>
                        <a:rPr lang="en-US" sz="1800" b="0" i="0" u="none" dirty="0" err="1">
                          <a:solidFill>
                            <a:schemeClr val="dk1"/>
                          </a:solidFill>
                          <a:latin typeface="Times New Roman" panose="02020603050405020304" pitchFamily="18" charset="0"/>
                          <a:ea typeface="Calibri"/>
                          <a:cs typeface="Times New Roman" panose="02020603050405020304" pitchFamily="18" charset="0"/>
                          <a:sym typeface="Calibri"/>
                        </a:rPr>
                        <a:t>Darbinga</a:t>
                      </a:r>
                      <a:r>
                        <a:rPr lang="en-US" sz="1800" b="0" i="0" u="none" dirty="0">
                          <a:solidFill>
                            <a:schemeClr val="dk1"/>
                          </a:solidFill>
                          <a:latin typeface="Times New Roman" panose="02020603050405020304" pitchFamily="18" charset="0"/>
                          <a:ea typeface="Calibri"/>
                          <a:cs typeface="Times New Roman" panose="02020603050405020304" pitchFamily="18" charset="0"/>
                          <a:sym typeface="Calibri"/>
                        </a:rPr>
                        <a:t> </a:t>
                      </a:r>
                      <a:r>
                        <a:rPr lang="en-US" sz="1800" b="0" i="0" u="none" dirty="0" err="1">
                          <a:solidFill>
                            <a:schemeClr val="dk1"/>
                          </a:solidFill>
                          <a:latin typeface="Times New Roman" panose="02020603050405020304" pitchFamily="18" charset="0"/>
                          <a:ea typeface="Calibri"/>
                          <a:cs typeface="Times New Roman" panose="02020603050405020304" pitchFamily="18" charset="0"/>
                          <a:sym typeface="Calibri"/>
                        </a:rPr>
                        <a:t>tvarka</a:t>
                      </a:r>
                      <a:endParaRPr sz="1800" dirty="0">
                        <a:latin typeface="Times New Roman" panose="02020603050405020304" pitchFamily="18" charset="0"/>
                        <a:cs typeface="Times New Roman" panose="02020603050405020304" pitchFamily="18" charset="0"/>
                      </a:endParaRPr>
                    </a:p>
                  </a:txBody>
                  <a:tcPr marL="0" marR="0" marT="0" marB="0">
                    <a:solidFill>
                      <a:srgbClr val="FCF3F2"/>
                    </a:solidFill>
                  </a:tcPr>
                </a:tc>
                <a:extLst>
                  <a:ext uri="{0D108BD9-81ED-4DB2-BD59-A6C34878D82A}">
                    <a16:rowId xmlns:a16="http://schemas.microsoft.com/office/drawing/2014/main" val="1298763858"/>
                  </a:ext>
                </a:extLst>
              </a:tr>
              <a:tr h="581303">
                <a:tc>
                  <a:txBody>
                    <a:bodyPr/>
                    <a:lstStyle/>
                    <a:p>
                      <a:pPr marL="0" indent="0">
                        <a:buFont typeface="+mj-lt"/>
                        <a:buNone/>
                      </a:pPr>
                      <a:r>
                        <a:rPr lang="en-US" dirty="0" smtClean="0"/>
                        <a:t>3.</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 Mokytojai</a:t>
                      </a:r>
                      <a:r>
                        <a:rPr lang="lt-LT" sz="1800" baseline="0" dirty="0" smtClean="0">
                          <a:latin typeface="Times New Roman" panose="02020603050405020304" pitchFamily="18" charset="0"/>
                          <a:cs typeface="Times New Roman" panose="02020603050405020304" pitchFamily="18" charset="0"/>
                        </a:rPr>
                        <a:t> visada paaiškina, ką turime išmokti.</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lang="lt-LT"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72,9</a:t>
                      </a:r>
                      <a:endParaRPr lang="lt-LT"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241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0" indent="0" defTabSz="914400" eaLnBrk="1" fontAlgn="auto" latinLnBrk="0" hangingPunct="1">
                        <a:lnSpc>
                          <a:spcPct val="100000"/>
                        </a:lnSpc>
                        <a:spcBef>
                          <a:spcPts val="10"/>
                        </a:spcBef>
                        <a:spcAft>
                          <a:spcPts val="0"/>
                        </a:spcAft>
                        <a:buClrTx/>
                        <a:buSzTx/>
                        <a:buFontTx/>
                        <a:buNone/>
                        <a:tabLst/>
                        <a:defRPr/>
                      </a:pPr>
                      <a:r>
                        <a:rPr lang="lt-LT" sz="1800" spc="5" noProof="0" dirty="0" smtClean="0">
                          <a:solidFill>
                            <a:schemeClr val="tx1"/>
                          </a:solidFill>
                          <a:latin typeface="Times New Roman" panose="02020603050405020304" pitchFamily="18" charset="0"/>
                          <a:cs typeface="Times New Roman" panose="02020603050405020304" pitchFamily="18" charset="0"/>
                        </a:rPr>
                        <a:t>Vertinimo</a:t>
                      </a:r>
                      <a:r>
                        <a:rPr lang="lt-LT" sz="1800" spc="5" baseline="0" noProof="0" dirty="0" smtClean="0">
                          <a:solidFill>
                            <a:schemeClr val="tx1"/>
                          </a:solidFill>
                          <a:latin typeface="Times New Roman" panose="02020603050405020304" pitchFamily="18" charset="0"/>
                          <a:cs typeface="Times New Roman" panose="02020603050405020304" pitchFamily="18" charset="0"/>
                        </a:rPr>
                        <a:t> kriterijų aiškumas</a:t>
                      </a:r>
                      <a:endParaRPr lang="lt-LT" sz="18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tc>
                <a:extLst>
                  <a:ext uri="{0D108BD9-81ED-4DB2-BD59-A6C34878D82A}">
                    <a16:rowId xmlns:a16="http://schemas.microsoft.com/office/drawing/2014/main" val="4006755031"/>
                  </a:ext>
                </a:extLst>
              </a:tr>
              <a:tr h="427119">
                <a:tc>
                  <a:txBody>
                    <a:bodyPr/>
                    <a:lstStyle/>
                    <a:p>
                      <a:pPr marL="0" indent="0">
                        <a:buFont typeface="+mj-lt"/>
                        <a:buNone/>
                      </a:pPr>
                      <a:r>
                        <a:rPr lang="en-US" dirty="0" smtClean="0"/>
                        <a:t>4.</a:t>
                      </a:r>
                      <a:endParaRPr lang="lt-LT" dirty="0"/>
                    </a:p>
                  </a:txBody>
                  <a:tcPr>
                    <a:solidFill>
                      <a:srgbClr val="FFFF00"/>
                    </a:solidFill>
                  </a:tcPr>
                </a:tc>
                <a:tc>
                  <a:txBody>
                    <a:bodyPr/>
                    <a:lstStyle/>
                    <a:p>
                      <a:pPr marL="7620" indent="0" algn="just">
                        <a:lnSpc>
                          <a:spcPct val="100000"/>
                        </a:lnSpc>
                        <a:spcBef>
                          <a:spcPts val="25"/>
                        </a:spcBef>
                        <a:buFont typeface="+mj-lt"/>
                        <a:buNone/>
                        <a:tabLst>
                          <a:tab pos="367665" algn="l"/>
                        </a:tabLst>
                      </a:pPr>
                      <a:r>
                        <a:rPr lang="lt-LT" sz="1800" baseline="0" dirty="0" smtClean="0">
                          <a:latin typeface="Times New Roman" panose="02020603050405020304" pitchFamily="18" charset="0"/>
                          <a:cs typeface="Times New Roman" panose="02020603050405020304" pitchFamily="18" charset="0"/>
                        </a:rPr>
                        <a:t>Mokytojai visada paaiškina, kaip atlikti užduotis.</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9464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marL="29464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78,9</a:t>
                      </a:r>
                      <a:endParaRPr sz="1800" dirty="0">
                        <a:latin typeface="Times New Roman" panose="02020603050405020304" pitchFamily="18" charset="0"/>
                        <a:cs typeface="Times New Roman" panose="02020603050405020304" pitchFamily="18" charset="0"/>
                      </a:endParaRPr>
                    </a:p>
                  </a:txBody>
                  <a:tcPr marL="0" marR="0" marT="3175" marB="0">
                    <a:solidFill>
                      <a:srgbClr val="FFFF00"/>
                    </a:solidFill>
                  </a:tcPr>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241</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tc>
                  <a:txBody>
                    <a:bodyPr/>
                    <a:lstStyle/>
                    <a:p>
                      <a:pPr marL="91440" marR="0" indent="0" defTabSz="914400" eaLnBrk="1" fontAlgn="auto" latinLnBrk="0" hangingPunct="1">
                        <a:lnSpc>
                          <a:spcPct val="100000"/>
                        </a:lnSpc>
                        <a:spcBef>
                          <a:spcPts val="10"/>
                        </a:spcBef>
                        <a:spcAft>
                          <a:spcPts val="0"/>
                        </a:spcAft>
                        <a:buClrTx/>
                        <a:buSzTx/>
                        <a:buFontTx/>
                        <a:buNone/>
                        <a:tabLst/>
                        <a:defRPr/>
                      </a:pPr>
                      <a:r>
                        <a:rPr lang="lt-LT" sz="1800" spc="5" noProof="0" dirty="0" smtClean="0">
                          <a:solidFill>
                            <a:schemeClr val="tx1"/>
                          </a:solidFill>
                          <a:latin typeface="Times New Roman" panose="02020603050405020304" pitchFamily="18" charset="0"/>
                          <a:cs typeface="Times New Roman" panose="02020603050405020304" pitchFamily="18" charset="0"/>
                        </a:rPr>
                        <a:t>Vertinimo</a:t>
                      </a:r>
                      <a:r>
                        <a:rPr lang="lt-LT" sz="1800" spc="5" baseline="0" noProof="0" dirty="0" smtClean="0">
                          <a:solidFill>
                            <a:schemeClr val="tx1"/>
                          </a:solidFill>
                          <a:latin typeface="Times New Roman" panose="02020603050405020304" pitchFamily="18" charset="0"/>
                          <a:cs typeface="Times New Roman" panose="02020603050405020304" pitchFamily="18" charset="0"/>
                        </a:rPr>
                        <a:t> kriterijų aiškumas</a:t>
                      </a:r>
                      <a:endParaRPr lang="lt-LT" sz="1800" noProof="0" dirty="0" smtClean="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FFF00"/>
                    </a:solidFill>
                  </a:tcPr>
                </a:tc>
                <a:extLst>
                  <a:ext uri="{0D108BD9-81ED-4DB2-BD59-A6C34878D82A}">
                    <a16:rowId xmlns:a16="http://schemas.microsoft.com/office/drawing/2014/main" val="2443739675"/>
                  </a:ext>
                </a:extLst>
              </a:tr>
              <a:tr h="611384">
                <a:tc>
                  <a:txBody>
                    <a:bodyPr/>
                    <a:lstStyle/>
                    <a:p>
                      <a:pPr marL="0" indent="0">
                        <a:buFont typeface="+mj-lt"/>
                        <a:buNone/>
                      </a:pPr>
                      <a:r>
                        <a:rPr lang="en-US" dirty="0" smtClean="0"/>
                        <a:t>5.</a:t>
                      </a:r>
                      <a:endParaRPr lang="lt-LT" dirty="0"/>
                    </a:p>
                  </a:txBody>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Mokykloje</a:t>
                      </a:r>
                      <a:r>
                        <a:rPr lang="lt-LT" sz="1800" baseline="0" dirty="0" smtClean="0">
                          <a:latin typeface="Times New Roman" panose="02020603050405020304" pitchFamily="18" charset="0"/>
                          <a:cs typeface="Times New Roman" panose="02020603050405020304" pitchFamily="18" charset="0"/>
                        </a:rPr>
                        <a:t> yra įdomių būrelių, renginių, kitų veiklų.</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marL="29464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75</a:t>
                      </a:r>
                      <a:endParaRPr sz="1800" dirty="0">
                        <a:latin typeface="Times New Roman" panose="02020603050405020304" pitchFamily="18" charset="0"/>
                        <a:cs typeface="Times New Roman" panose="02020603050405020304" pitchFamily="18" charset="0"/>
                      </a:endParaRPr>
                    </a:p>
                  </a:txBody>
                  <a:tcPr marL="0" marR="0" marT="3175" marB="0"/>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232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tc>
                <a:tc>
                  <a:txBody>
                    <a:bodyPr/>
                    <a:lstStyle/>
                    <a:p>
                      <a:pPr marL="91440" marR="500380">
                        <a:lnSpc>
                          <a:spcPts val="1480"/>
                        </a:lnSpc>
                      </a:pPr>
                      <a:endParaRPr lang="lt-LT" sz="1800" spc="5" dirty="0" smtClean="0">
                        <a:solidFill>
                          <a:schemeClr val="tx1"/>
                        </a:solidFill>
                        <a:latin typeface="Times New Roman" panose="02020603050405020304" pitchFamily="18" charset="0"/>
                        <a:cs typeface="Times New Roman" panose="02020603050405020304" pitchFamily="18" charset="0"/>
                      </a:endParaRPr>
                    </a:p>
                    <a:p>
                      <a:pPr marL="91440" marR="500380">
                        <a:lnSpc>
                          <a:spcPts val="1480"/>
                        </a:lnSpc>
                      </a:pPr>
                      <a:r>
                        <a:rPr lang="lt-LT" sz="1800" spc="5" dirty="0" smtClean="0">
                          <a:solidFill>
                            <a:schemeClr val="tx1"/>
                          </a:solidFill>
                          <a:latin typeface="Times New Roman" panose="02020603050405020304" pitchFamily="18" charset="0"/>
                          <a:cs typeface="Times New Roman" panose="02020603050405020304" pitchFamily="18" charset="0"/>
                        </a:rPr>
                        <a:t>Narystė</a:t>
                      </a:r>
                      <a:r>
                        <a:rPr lang="lt-LT" sz="1800" spc="5" baseline="0" dirty="0" smtClean="0">
                          <a:solidFill>
                            <a:schemeClr val="tx1"/>
                          </a:solidFill>
                          <a:latin typeface="Times New Roman" panose="02020603050405020304" pitchFamily="18" charset="0"/>
                          <a:cs typeface="Times New Roman" panose="02020603050405020304" pitchFamily="18" charset="0"/>
                        </a:rPr>
                        <a:t> ir </a:t>
                      </a:r>
                      <a:r>
                        <a:rPr lang="lt-LT" sz="1800" spc="5" baseline="0" dirty="0" err="1" smtClean="0">
                          <a:solidFill>
                            <a:schemeClr val="tx1"/>
                          </a:solidFill>
                          <a:latin typeface="Times New Roman" panose="02020603050405020304" pitchFamily="18" charset="0"/>
                          <a:cs typeface="Times New Roman" panose="02020603050405020304" pitchFamily="18" charset="0"/>
                        </a:rPr>
                        <a:t>bendrakūra</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9043022"/>
                  </a:ext>
                </a:extLst>
              </a:tr>
              <a:tr h="611384">
                <a:tc>
                  <a:txBody>
                    <a:bodyPr/>
                    <a:lstStyle/>
                    <a:p>
                      <a:pPr marL="0" indent="0">
                        <a:buFont typeface="+mj-lt"/>
                        <a:buNone/>
                      </a:pPr>
                      <a:r>
                        <a:rPr lang="en-US" dirty="0" smtClean="0"/>
                        <a:t>6. </a:t>
                      </a:r>
                      <a:endParaRPr lang="lt-LT" dirty="0"/>
                    </a:p>
                  </a:txBody>
                  <a:tcPr>
                    <a:solidFill>
                      <a:srgbClr val="FCF3F2"/>
                    </a:solidFill>
                  </a:tcPr>
                </a:tc>
                <a:tc>
                  <a:txBody>
                    <a:bodyPr/>
                    <a:lstStyle/>
                    <a:p>
                      <a:pPr marL="7620" indent="0" algn="just">
                        <a:lnSpc>
                          <a:spcPct val="100000"/>
                        </a:lnSpc>
                        <a:spcBef>
                          <a:spcPts val="25"/>
                        </a:spcBef>
                        <a:buFont typeface="+mj-lt"/>
                        <a:buNone/>
                        <a:tabLst>
                          <a:tab pos="367665" algn="l"/>
                        </a:tabLst>
                      </a:pPr>
                      <a:r>
                        <a:rPr lang="lt-LT" sz="1800" dirty="0" smtClean="0">
                          <a:latin typeface="Times New Roman" panose="02020603050405020304" pitchFamily="18" charset="0"/>
                          <a:cs typeface="Times New Roman" panose="02020603050405020304" pitchFamily="18" charset="0"/>
                        </a:rPr>
                        <a:t>Mokytojai</a:t>
                      </a:r>
                      <a:r>
                        <a:rPr lang="lt-LT" sz="1800" baseline="0" dirty="0" smtClean="0">
                          <a:latin typeface="Times New Roman" panose="02020603050405020304" pitchFamily="18" charset="0"/>
                          <a:cs typeface="Times New Roman" panose="02020603050405020304" pitchFamily="18" charset="0"/>
                        </a:rPr>
                        <a:t> mane moko įsivertinti, ką ir kaip gerai išmokau.</a:t>
                      </a:r>
                      <a:endParaRPr sz="1800" dirty="0">
                        <a:latin typeface="Times New Roman" panose="02020603050405020304" pitchFamily="18" charset="0"/>
                        <a:cs typeface="Times New Roman" panose="02020603050405020304" pitchFamily="18" charset="0"/>
                      </a:endParaRPr>
                    </a:p>
                  </a:txBody>
                  <a:tcPr marL="0" marR="0" marT="3175" marB="0">
                    <a:solidFill>
                      <a:srgbClr val="FCF3F2"/>
                    </a:solidFill>
                  </a:tcPr>
                </a:tc>
                <a:tc>
                  <a:txBody>
                    <a:bodyPr/>
                    <a:lstStyle/>
                    <a:p>
                      <a:pPr marL="294640" algn="ctr">
                        <a:lnSpc>
                          <a:spcPct val="100000"/>
                        </a:lnSpc>
                        <a:spcBef>
                          <a:spcPts val="25"/>
                        </a:spcBef>
                      </a:pPr>
                      <a:r>
                        <a:rPr lang="en-US" sz="1800" dirty="0" smtClean="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3175" marB="0">
                    <a:solidFill>
                      <a:srgbClr val="FCF3F2"/>
                    </a:solidFill>
                  </a:tcPr>
                </a:tc>
                <a:tc>
                  <a:txBody>
                    <a:bodyPr/>
                    <a:lstStyle/>
                    <a:p>
                      <a:pPr marL="294640" algn="ctr">
                        <a:lnSpc>
                          <a:spcPct val="100000"/>
                        </a:lnSpc>
                        <a:spcBef>
                          <a:spcPts val="25"/>
                        </a:spcBef>
                      </a:pPr>
                      <a:r>
                        <a:rPr lang="lt-LT" sz="1800" dirty="0" smtClean="0">
                          <a:latin typeface="Times New Roman" panose="02020603050405020304" pitchFamily="18" charset="0"/>
                          <a:cs typeface="Times New Roman" panose="02020603050405020304" pitchFamily="18" charset="0"/>
                        </a:rPr>
                        <a:t>66,6</a:t>
                      </a:r>
                      <a:endParaRPr sz="1800" dirty="0">
                        <a:latin typeface="Times New Roman" panose="02020603050405020304" pitchFamily="18" charset="0"/>
                        <a:cs typeface="Times New Roman" panose="02020603050405020304" pitchFamily="18" charset="0"/>
                      </a:endParaRPr>
                    </a:p>
                  </a:txBody>
                  <a:tcPr marL="0" marR="0" marT="3175" marB="0">
                    <a:solidFill>
                      <a:srgbClr val="FCF3F2"/>
                    </a:solidFill>
                  </a:tcPr>
                </a:tc>
                <a:tc>
                  <a:txBody>
                    <a:bodyPr/>
                    <a:lstStyle/>
                    <a:p>
                      <a:pPr algn="ctr"/>
                      <a:r>
                        <a:rPr lang="lt-LT" sz="1800" dirty="0" smtClean="0">
                          <a:solidFill>
                            <a:schemeClr val="tx1"/>
                          </a:solidFill>
                          <a:latin typeface="Times New Roman" panose="02020603050405020304" pitchFamily="18" charset="0"/>
                          <a:cs typeface="Times New Roman" panose="02020603050405020304" pitchFamily="18" charset="0"/>
                        </a:rPr>
                        <a:t>242</a:t>
                      </a:r>
                      <a:endParaRPr lang="en-US" sz="1800" dirty="0">
                        <a:solidFill>
                          <a:schemeClr val="tx1"/>
                        </a:solidFill>
                        <a:latin typeface="Times New Roman" panose="02020603050405020304" pitchFamily="18" charset="0"/>
                        <a:cs typeface="Times New Roman" panose="02020603050405020304" pitchFamily="18" charset="0"/>
                      </a:endParaRPr>
                    </a:p>
                  </a:txBody>
                  <a:tcPr marL="0" marR="0" marT="1270" marB="0">
                    <a:solidFill>
                      <a:srgbClr val="FCF3F2"/>
                    </a:solidFill>
                  </a:tcPr>
                </a:tc>
                <a:tc>
                  <a:txBody>
                    <a:bodyPr/>
                    <a:lstStyle/>
                    <a:p>
                      <a:pPr marL="91440" marR="500380">
                        <a:lnSpc>
                          <a:spcPts val="1480"/>
                        </a:lnSpc>
                      </a:pPr>
                      <a:r>
                        <a:rPr lang="lt-LT" sz="1800" dirty="0" smtClean="0">
                          <a:solidFill>
                            <a:schemeClr val="tx1"/>
                          </a:solidFill>
                          <a:latin typeface="Times New Roman" panose="02020603050405020304" pitchFamily="18" charset="0"/>
                          <a:cs typeface="Times New Roman" panose="02020603050405020304" pitchFamily="18" charset="0"/>
                        </a:rPr>
                        <a:t>Dialogas</a:t>
                      </a:r>
                      <a:r>
                        <a:rPr lang="lt-LT" sz="1800" baseline="0" dirty="0" smtClean="0">
                          <a:solidFill>
                            <a:schemeClr val="tx1"/>
                          </a:solidFill>
                          <a:latin typeface="Times New Roman" panose="02020603050405020304" pitchFamily="18" charset="0"/>
                          <a:cs typeface="Times New Roman" panose="02020603050405020304" pitchFamily="18" charset="0"/>
                        </a:rPr>
                        <a:t> vertinant</a:t>
                      </a:r>
                      <a:endParaRPr sz="1800" dirty="0">
                        <a:solidFill>
                          <a:schemeClr val="tx1"/>
                        </a:solidFill>
                        <a:latin typeface="Times New Roman" panose="02020603050405020304" pitchFamily="18" charset="0"/>
                        <a:cs typeface="Times New Roman" panose="02020603050405020304" pitchFamily="18" charset="0"/>
                      </a:endParaRPr>
                    </a:p>
                  </a:txBody>
                  <a:tcPr marL="0" marR="0" marT="0" marB="0">
                    <a:solidFill>
                      <a:srgbClr val="FCF3F2"/>
                    </a:solidFill>
                  </a:tcPr>
                </a:tc>
                <a:extLst>
                  <a:ext uri="{0D108BD9-81ED-4DB2-BD59-A6C34878D82A}">
                    <a16:rowId xmlns:a16="http://schemas.microsoft.com/office/drawing/2014/main" val="10006"/>
                  </a:ext>
                </a:extLst>
              </a:tr>
            </a:tbl>
          </a:graphicData>
        </a:graphic>
      </p:graphicFrame>
    </p:spTree>
  </p:cSld>
  <p:clrMapOvr>
    <a:masterClrMapping/>
  </p:clrMapOvr>
</p:sld>
</file>

<file path=ppt/theme/theme1.xml><?xml version="1.0" encoding="utf-8"?>
<a:theme xmlns:a="http://schemas.openxmlformats.org/drawingml/2006/main" name="Retrospektyvinė">
  <a:themeElements>
    <a:clrScheme name="Retrospektyvinė">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ktyvinė">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2766</TotalTime>
  <Words>4051</Words>
  <Application>Microsoft Office PowerPoint</Application>
  <PresentationFormat>Pasirinktinai</PresentationFormat>
  <Paragraphs>1070</Paragraphs>
  <Slides>34</Slides>
  <Notes>1</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34</vt:i4>
      </vt:variant>
    </vt:vector>
  </HeadingPairs>
  <TitlesOfParts>
    <vt:vector size="39" baseType="lpstr">
      <vt:lpstr>Arial</vt:lpstr>
      <vt:lpstr>Calibri</vt:lpstr>
      <vt:lpstr>Calibri Light</vt:lpstr>
      <vt:lpstr>Times New Roman</vt:lpstr>
      <vt:lpstr>Retrospektyvinė</vt:lpstr>
      <vt:lpstr>„PowerPoint“ pateiktis</vt:lpstr>
      <vt:lpstr>APKLAUSOS METODOLOGIJA</vt:lpstr>
      <vt:lpstr>VEIKLOS </vt:lpstr>
      <vt:lpstr>GIMNAZIJOS VEIKLOS KOKYBĖS ĮSIVERTINIMO LYGIAI </vt:lpstr>
      <vt:lpstr> 1. Rezultatai (mokiniai) </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Aukščiausios vertės</vt:lpstr>
      <vt:lpstr>Žemiausios vertės</vt:lpstr>
      <vt:lpstr> Aukščiausios vertės</vt:lpstr>
      <vt:lpstr> Žemiausios vertės</vt:lpstr>
      <vt:lpstr>Aukščiausios vertės</vt:lpstr>
      <vt:lpstr>„PowerPoint“ pateiktis</vt:lpstr>
      <vt:lpstr>IŠVADOS</vt:lpstr>
      <vt:lpstr>ILUSTRACIJOS</vt:lpstr>
      <vt:lpstr>ILUSTRACIJOS</vt:lpstr>
      <vt:lpstr>ILUSTRACIJOS</vt:lpstr>
      <vt:lpstr>ILUSTRACIJOS</vt:lpstr>
      <vt:lpstr>ILUSTRACIJOS</vt:lpstr>
      <vt:lpstr>ILUSTRACIJOS</vt:lpstr>
      <vt:lpstr>REKOMENDACIJOS</vt:lpstr>
      <vt:lpstr> Giluminiam įsivertinimui siūlome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Platusis-2022 galutinis</dc:title>
  <dc:creator>VARTOTOJAS</dc:creator>
  <cp:lastModifiedBy>Anna</cp:lastModifiedBy>
  <cp:revision>226</cp:revision>
  <cp:lastPrinted>2024-07-03T11:47:06Z</cp:lastPrinted>
  <dcterms:created xsi:type="dcterms:W3CDTF">2022-12-14T12:54:15Z</dcterms:created>
  <dcterms:modified xsi:type="dcterms:W3CDTF">2024-07-03T11:49:32Z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2022-01-19T00:00:00Z</vt:filetime>
  </property>
  <property fmtid="{D5CDD505-2E9C-101B-9397-08002B2CF9AE}" pid="3" name="LastSaved">
    <vt:filetime>2022-12-14T00:00:00Z</vt:filetime>
  </property>
</Properties>
</file>