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vadratas užapvalintais įstrižaisiais kampais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9" name="Paantraštė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t-LT" smtClean="0"/>
              <a:t>Spustelėkite ruošinio paantraštės stiliui keisti</a:t>
            </a:r>
            <a:endParaRPr kumimoji="0" lang="en-US"/>
          </a:p>
        </p:txBody>
      </p:sp>
      <p:sp>
        <p:nvSpPr>
          <p:cNvPr id="10" name="Datos vietos rezervavimo ženklas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11" name="Skaidrės numerio vietos rezervavimo ženklas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2" name="Poraštės vietos rezervavimo ženklas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8" name="Datos vietos rezervavimo ženklas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0" name="Poraštės vietos rezervavimo ženklas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0" name="Stačiakampis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ačiakampis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tačiakampis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Stačiakampis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čiakampis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9" name="Datos vietos rezervavimo ženklas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10" name="Skaidrės numerio vietos rezervavimo ženklas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1" name="Poraštės vietos rezervavimo ženklas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13" name="Paveikslėlio vietos rezervavimo ženklas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lt-L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Spustelėkite piktogramą, jei norite įtraukti paveikslėlį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os vietos rezervavimo ženklas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0" name="Poraštės vietos rezervavimo ženklas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vadratas užapvalintais įstrižaisiais kampais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C8DDDC4-DD48-4308-A7E0-98165D63D553}" type="datetimeFigureOut">
              <a:rPr lang="lt-LT" smtClean="0"/>
              <a:pPr/>
              <a:t>2022-10-26</a:t>
            </a:fld>
            <a:endParaRPr lang="lt-LT"/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EB13EFE-0A69-4DDC-BC41-23C76698400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Vilniaus</a:t>
            </a:r>
            <a:r>
              <a:rPr lang="en-US" dirty="0" smtClean="0"/>
              <a:t> r. Mai</a:t>
            </a:r>
            <a:r>
              <a:rPr lang="lt-LT" dirty="0" err="1" smtClean="0"/>
              <a:t>šiagalos</a:t>
            </a:r>
            <a:r>
              <a:rPr lang="lt-LT" dirty="0" smtClean="0"/>
              <a:t> kun. Juzefo </a:t>
            </a:r>
            <a:r>
              <a:rPr lang="lt-LT" dirty="0" err="1" smtClean="0"/>
              <a:t>Obrembskio</a:t>
            </a:r>
            <a:r>
              <a:rPr lang="lt-LT" dirty="0" smtClean="0"/>
              <a:t> gimnazijos</a:t>
            </a:r>
            <a:endParaRPr lang="lt-LT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Veiklos kokybės įsivertinimas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976" y="4643446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Darbo grupė: </a:t>
            </a:r>
          </a:p>
          <a:p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lt-LT" sz="2000" dirty="0" err="1" smtClean="0">
                <a:latin typeface="Times New Roman" pitchFamily="18" charset="0"/>
                <a:cs typeface="Times New Roman" pitchFamily="18" charset="0"/>
              </a:rPr>
              <a:t>Gridziuška</a:t>
            </a: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 V. </a:t>
            </a:r>
            <a:r>
              <a:rPr lang="lt-LT" sz="2000" dirty="0" err="1" smtClean="0">
                <a:latin typeface="Times New Roman" pitchFamily="18" charset="0"/>
                <a:cs typeface="Times New Roman" pitchFamily="18" charset="0"/>
              </a:rPr>
              <a:t>Traškevičienė</a:t>
            </a: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lt-LT" sz="2000" dirty="0" err="1" smtClean="0">
                <a:latin typeface="Times New Roman" pitchFamily="18" charset="0"/>
                <a:cs typeface="Times New Roman" pitchFamily="18" charset="0"/>
              </a:rPr>
              <a:t>Traškevičiūtė</a:t>
            </a: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>
                <a:solidFill>
                  <a:srgbClr val="00B0F0"/>
                </a:solidFill>
              </a:rPr>
              <a:t>Teigiami ir neigiami aspektai (tėvų anketos duomenimis)</a:t>
            </a:r>
            <a:endParaRPr lang="lt-LT" dirty="0">
              <a:solidFill>
                <a:srgbClr val="00B0F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9747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lt-L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Silpnosios </a:t>
            </a:r>
            <a:r>
              <a:rPr lang="lt-L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pusės</a:t>
            </a:r>
            <a:r>
              <a:rPr lang="lt-L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Mokytojai nepakankamai padeda patiems įsivertinti savo pažangą. Išlieka aktualus patyčių klausimas, kadangi tėvai pastebi, kad iš vaikų yra </a:t>
            </a:r>
            <a:r>
              <a:rPr lang="lt-LT" dirty="0" err="1" smtClean="0">
                <a:latin typeface="Times New Roman" pitchFamily="18" charset="0"/>
                <a:cs typeface="Times New Roman" pitchFamily="18" charset="0"/>
              </a:rPr>
              <a:t>tyčiojamąsi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arba net patys jų vaikai tai daro. Žinoma, reikia atsižvelgti į tai, kad galbūt, vykdant prevencines programas, tai dažniau pastebima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Stipriosios </a:t>
            </a:r>
            <a:r>
              <a:rPr lang="lt-LT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pusės</a:t>
            </a:r>
            <a:r>
              <a:rPr lang="lt-LT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 Tėvai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įvardina, kad mokytojai padeda vaikui pažinti jo gabumus, gimnazija visapusiškai užtikrina pagalbą vaiko asmenybės ugdymui, mokytojai pakankamai bendrauja ir bendradarbiauja su tėvais vaikų mokymo ir ugdymo klausimais.</a:t>
            </a:r>
          </a:p>
          <a:p>
            <a:pPr>
              <a:buNone/>
            </a:pPr>
            <a:endParaRPr lang="lt-LT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>
                <a:solidFill>
                  <a:srgbClr val="FFFF00"/>
                </a:solidFill>
              </a:rPr>
              <a:t>Teigiami ir neigiami aspektai </a:t>
            </a:r>
            <a:r>
              <a:rPr lang="lt-LT" dirty="0" smtClean="0">
                <a:solidFill>
                  <a:srgbClr val="FFFF00"/>
                </a:solidFill>
              </a:rPr>
              <a:t>(mokytojų </a:t>
            </a:r>
            <a:r>
              <a:rPr lang="lt-LT" dirty="0" smtClean="0">
                <a:solidFill>
                  <a:srgbClr val="FFFF00"/>
                </a:solidFill>
              </a:rPr>
              <a:t>anketos duomenimis)</a:t>
            </a:r>
            <a:endParaRPr lang="lt-LT" dirty="0">
              <a:solidFill>
                <a:srgbClr val="FFFF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lt-L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Silpnos </a:t>
            </a:r>
            <a:r>
              <a:rPr lang="lt-L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pusės: </a:t>
            </a:r>
            <a:endParaRPr lang="lt-LT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lt-LT" dirty="0" err="1" smtClean="0">
                <a:latin typeface="Times New Roman" pitchFamily="18" charset="0"/>
                <a:cs typeface="Times New Roman" pitchFamily="18" charset="0"/>
              </a:rPr>
              <a:t>Tarpdalykinė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integracija ir ugdymo diferencijavimas, didesnis dėmesys mokinio interesams, sudominimas, per didelis dėmesys formaliam vertinimui. 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lt-LT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Stipriosios </a:t>
            </a:r>
            <a:r>
              <a:rPr lang="lt-LT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pusės: </a:t>
            </a:r>
            <a:endParaRPr lang="lt-LT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 Patikimas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ir šiltas kontaktas, tarpusavio pasitikėjimas, bendradarbiavimas, atsižvelgimas į mokinių poreikius.</a:t>
            </a:r>
          </a:p>
          <a:p>
            <a:pPr>
              <a:buNone/>
            </a:pPr>
            <a:endParaRPr lang="lt-L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>
                <a:solidFill>
                  <a:srgbClr val="92D050"/>
                </a:solidFill>
              </a:rPr>
              <a:t>Teigiami ir neigiami aspektai (</a:t>
            </a:r>
            <a:r>
              <a:rPr lang="lt-LT" dirty="0" smtClean="0">
                <a:solidFill>
                  <a:srgbClr val="92D050"/>
                </a:solidFill>
              </a:rPr>
              <a:t>mokinių </a:t>
            </a:r>
            <a:r>
              <a:rPr lang="lt-LT" dirty="0" smtClean="0">
                <a:solidFill>
                  <a:srgbClr val="92D050"/>
                </a:solidFill>
              </a:rPr>
              <a:t>anketos duomenimis)</a:t>
            </a:r>
            <a:endParaRPr lang="lt-LT" dirty="0">
              <a:solidFill>
                <a:srgbClr val="92D05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214282" y="1428736"/>
            <a:ext cx="8686800" cy="5211763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lt-LT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Silpnosios </a:t>
            </a:r>
            <a:r>
              <a:rPr lang="lt-LT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pusės</a:t>
            </a:r>
            <a:r>
              <a:rPr lang="lt-LT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   Tik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dalis mokinių nurodė, kad mokytojai žino ir pastebi jų gabumus, žinių spragas, pažįsta, žino apie džiaugsmus ir rūpesčius, stengiasi atsižvelgti į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norus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ir poreikius. Mokiniai ne visada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kreipiasi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į mokytojus įvairiapusės pagalbos, tik dalis nurodė, jog mokykla užtikrina pagalbą jų asmenybės ugdymui.</a:t>
            </a:r>
          </a:p>
          <a:p>
            <a:pPr algn="just">
              <a:buNone/>
            </a:pP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   Mokiniai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nurodė, kad pamokose trūksta įvairovės, nori daugiau naujovių ir išmaniųjų technologijų panaudojimo. Pasigenda poilsio zonų, namų darbų ruošai skirtų erdvių. Dažnas mokinys nurodė didelį pamokų, namų darbų ir savarankiškų / kontrolinių darbų kiekį, uniformų nepraktiškumą ir prievolę jas dėvėti. </a:t>
            </a:r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lt-LT" sz="3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Stipriosios </a:t>
            </a:r>
            <a:r>
              <a:rPr lang="lt-LT" sz="3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pusės: </a:t>
            </a:r>
            <a:endParaRPr lang="lt-LT" sz="3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lt-LT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    Turi </a:t>
            </a:r>
            <a:r>
              <a:rPr lang="lt-LT" sz="3800" dirty="0" smtClean="0">
                <a:latin typeface="Times New Roman" pitchFamily="18" charset="0"/>
                <a:cs typeface="Times New Roman" pitchFamily="18" charset="0"/>
              </a:rPr>
              <a:t>kur kreiptis psichologinės pagalbos, yra kur išsikalbėti, pasiguosti, gali mokytis savarankiškai, supranta mokymosi svarbą, skiria didelį dėmesį žinioms, įgūdžiams, atranda save mokykloje.</a:t>
            </a:r>
          </a:p>
          <a:p>
            <a:pPr>
              <a:buNone/>
            </a:pPr>
            <a:endParaRPr lang="lt-L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  <p:grpSp>
        <p:nvGrpSpPr>
          <p:cNvPr id="3073" name="Group 1"/>
          <p:cNvGrpSpPr>
            <a:grpSpLocks noChangeAspect="1"/>
          </p:cNvGrpSpPr>
          <p:nvPr/>
        </p:nvGrpSpPr>
        <p:grpSpPr bwMode="auto">
          <a:xfrm>
            <a:off x="357158" y="928670"/>
            <a:ext cx="8585200" cy="5105400"/>
            <a:chOff x="4825" y="5713"/>
            <a:chExt cx="7024" cy="4194"/>
          </a:xfrm>
        </p:grpSpPr>
        <p:sp>
          <p:nvSpPr>
            <p:cNvPr id="3084" name="AutoShape 12"/>
            <p:cNvSpPr>
              <a:spLocks noChangeAspect="1" noChangeArrowheads="1" noTextEdit="1"/>
            </p:cNvSpPr>
            <p:nvPr/>
          </p:nvSpPr>
          <p:spPr bwMode="auto">
            <a:xfrm>
              <a:off x="4825" y="5713"/>
              <a:ext cx="7024" cy="419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4933" y="5917"/>
              <a:ext cx="2284" cy="1592"/>
            </a:xfrm>
            <a:prstGeom prst="ellipse">
              <a:avLst/>
            </a:prstGeom>
            <a:solidFill>
              <a:srgbClr val="9BBB59"/>
            </a:solidFill>
            <a:ln w="127000" cmpd="dbl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Mokykla garsėja renginių, švenčių organizavimu, tradicijų ir ritualų puoselėjimu.</a:t>
              </a:r>
              <a:endParaRPr kumimoji="0" lang="lt-LT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9137" y="5713"/>
              <a:ext cx="2423" cy="2034"/>
            </a:xfrm>
            <a:prstGeom prst="ellipse">
              <a:avLst/>
            </a:prstGeom>
            <a:solidFill>
              <a:srgbClr val="8064A2"/>
            </a:solidFill>
            <a:ln w="127000" cmpd="dbl">
              <a:solidFill>
                <a:srgbClr val="8064A2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Glaudus mokyklos darbuotojų ir tėvų bendradarbiavimas</a:t>
              </a:r>
              <a:endParaRPr kumimoji="0" lang="lt-L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074" name="Group 2"/>
            <p:cNvGrpSpPr>
              <a:grpSpLocks/>
            </p:cNvGrpSpPr>
            <p:nvPr/>
          </p:nvGrpSpPr>
          <p:grpSpPr bwMode="auto">
            <a:xfrm>
              <a:off x="5510" y="6645"/>
              <a:ext cx="5744" cy="3033"/>
              <a:chOff x="5510" y="6645"/>
              <a:chExt cx="5744" cy="3033"/>
            </a:xfrm>
          </p:grpSpPr>
          <p:sp>
            <p:nvSpPr>
              <p:cNvPr id="3081" name="AutoShape 9"/>
              <p:cNvSpPr>
                <a:spLocks noChangeArrowheads="1"/>
              </p:cNvSpPr>
              <p:nvPr/>
            </p:nvSpPr>
            <p:spPr bwMode="auto">
              <a:xfrm>
                <a:off x="7217" y="7112"/>
                <a:ext cx="1751" cy="1248"/>
              </a:xfrm>
              <a:prstGeom prst="flowChartConnector">
                <a:avLst/>
              </a:prstGeom>
              <a:solidFill>
                <a:srgbClr val="FFC000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lt-LT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t-LT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Privalumai</a:t>
                </a:r>
                <a:endParaRPr kumimoji="0" lang="lt-LT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80" name="Oval 8"/>
              <p:cNvSpPr>
                <a:spLocks noChangeArrowheads="1"/>
              </p:cNvSpPr>
              <p:nvPr/>
            </p:nvSpPr>
            <p:spPr bwMode="auto">
              <a:xfrm>
                <a:off x="8741" y="8354"/>
                <a:ext cx="2513" cy="1280"/>
              </a:xfrm>
              <a:prstGeom prst="ellipse">
                <a:avLst/>
              </a:prstGeom>
              <a:solidFill>
                <a:srgbClr val="F79646"/>
              </a:solidFill>
              <a:ln w="127000" cmpd="dbl">
                <a:solidFill>
                  <a:srgbClr val="F7964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t-LT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Mokykloje dirbančių mokytojų bendravimas, tarpusavio bendradarbiavimas</a:t>
                </a:r>
                <a:endParaRPr kumimoji="0" lang="lt-LT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9" name="Oval 7"/>
              <p:cNvSpPr>
                <a:spLocks noChangeArrowheads="1"/>
              </p:cNvSpPr>
              <p:nvPr/>
            </p:nvSpPr>
            <p:spPr bwMode="auto">
              <a:xfrm>
                <a:off x="5510" y="8186"/>
                <a:ext cx="1851" cy="1492"/>
              </a:xfrm>
              <a:prstGeom prst="ellipse">
                <a:avLst/>
              </a:prstGeom>
              <a:solidFill>
                <a:srgbClr val="4F81BD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t-LT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Atskirų mokinių pažanga</a:t>
                </a:r>
                <a:endParaRPr kumimoji="0" lang="lt-LT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8" name="AutoShape 6"/>
              <p:cNvSpPr>
                <a:spLocks noChangeArrowheads="1"/>
              </p:cNvSpPr>
              <p:nvPr/>
            </p:nvSpPr>
            <p:spPr bwMode="auto">
              <a:xfrm rot="3256572">
                <a:off x="6822" y="7981"/>
                <a:ext cx="864" cy="706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7" name="AutoShape 5"/>
              <p:cNvSpPr>
                <a:spLocks noChangeArrowheads="1"/>
              </p:cNvSpPr>
              <p:nvPr/>
            </p:nvSpPr>
            <p:spPr bwMode="auto">
              <a:xfrm rot="7364485">
                <a:off x="6881" y="6724"/>
                <a:ext cx="864" cy="706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6" name="AutoShape 4"/>
              <p:cNvSpPr>
                <a:spLocks noChangeArrowheads="1"/>
              </p:cNvSpPr>
              <p:nvPr/>
            </p:nvSpPr>
            <p:spPr bwMode="auto">
              <a:xfrm rot="13435564">
                <a:off x="8398" y="6800"/>
                <a:ext cx="861" cy="709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5" name="AutoShape 3"/>
              <p:cNvSpPr>
                <a:spLocks noChangeArrowheads="1"/>
              </p:cNvSpPr>
              <p:nvPr/>
            </p:nvSpPr>
            <p:spPr bwMode="auto">
              <a:xfrm rot="-3065393">
                <a:off x="8352" y="7893"/>
                <a:ext cx="864" cy="706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  <p:grpSp>
        <p:nvGrpSpPr>
          <p:cNvPr id="28673" name="Group 1"/>
          <p:cNvGrpSpPr>
            <a:grpSpLocks noChangeAspect="1"/>
          </p:cNvGrpSpPr>
          <p:nvPr/>
        </p:nvGrpSpPr>
        <p:grpSpPr bwMode="auto">
          <a:xfrm>
            <a:off x="258762" y="499677"/>
            <a:ext cx="8885238" cy="5254991"/>
            <a:chOff x="5352" y="2693"/>
            <a:chExt cx="7269" cy="4318"/>
          </a:xfrm>
        </p:grpSpPr>
        <p:sp>
          <p:nvSpPr>
            <p:cNvPr id="28689" name="AutoShape 17"/>
            <p:cNvSpPr>
              <a:spLocks noChangeAspect="1" noChangeArrowheads="1" noTextEdit="1"/>
            </p:cNvSpPr>
            <p:nvPr/>
          </p:nvSpPr>
          <p:spPr bwMode="auto">
            <a:xfrm>
              <a:off x="5352" y="2752"/>
              <a:ext cx="7269" cy="425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8" name="Oval 16"/>
            <p:cNvSpPr>
              <a:spLocks noChangeArrowheads="1"/>
            </p:cNvSpPr>
            <p:nvPr/>
          </p:nvSpPr>
          <p:spPr bwMode="auto">
            <a:xfrm>
              <a:off x="6777" y="2693"/>
              <a:ext cx="1976" cy="982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     </a:t>
              </a:r>
              <a:endParaRPr kumimoji="0" lang="lt-LT" sz="10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Plėtoti neformalaus    švietimo pasiūlą ir veiklą.</a:t>
              </a:r>
              <a:endParaRPr kumimoji="0" lang="lt-LT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7" name="Oval 15"/>
            <p:cNvSpPr>
              <a:spLocks noChangeArrowheads="1"/>
            </p:cNvSpPr>
            <p:nvPr/>
          </p:nvSpPr>
          <p:spPr bwMode="auto">
            <a:xfrm>
              <a:off x="8940" y="2752"/>
              <a:ext cx="1656" cy="1021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Platinti materialinę techninę bazę ir erdves</a:t>
              </a:r>
              <a:endParaRPr kumimoji="0" lang="lt-LT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6" name="Oval 14"/>
            <p:cNvSpPr>
              <a:spLocks noChangeArrowheads="1"/>
            </p:cNvSpPr>
            <p:nvPr/>
          </p:nvSpPr>
          <p:spPr bwMode="auto">
            <a:xfrm>
              <a:off x="5352" y="4193"/>
              <a:ext cx="1971" cy="1667"/>
            </a:xfrm>
            <a:prstGeom prst="ellipse">
              <a:avLst/>
            </a:prstGeom>
            <a:solidFill>
              <a:srgbClr val="9BBB59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Dažniau aptarinėti vertinimo sistemą su mokiniais bei jų tėvais. Dažniau informuoti tėvus apie mokinių pasiekimus ir spragas.</a:t>
              </a:r>
              <a:endParaRPr kumimoji="0" lang="lt-LT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5" name="Oval 13"/>
            <p:cNvSpPr>
              <a:spLocks noChangeArrowheads="1"/>
            </p:cNvSpPr>
            <p:nvPr/>
          </p:nvSpPr>
          <p:spPr bwMode="auto">
            <a:xfrm>
              <a:off x="9698" y="5637"/>
              <a:ext cx="1925" cy="1221"/>
            </a:xfrm>
            <a:prstGeom prst="ellipse">
              <a:avLst/>
            </a:prstGeom>
            <a:solidFill>
              <a:srgbClr val="8064A2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3F3151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Stengtis derinti namų darbų skyrimą su kitais mokytojais dalykininkais.</a:t>
              </a:r>
              <a:endParaRPr kumimoji="0" lang="lt-LT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4" name="Oval 12"/>
            <p:cNvSpPr>
              <a:spLocks noChangeArrowheads="1"/>
            </p:cNvSpPr>
            <p:nvPr/>
          </p:nvSpPr>
          <p:spPr bwMode="auto">
            <a:xfrm>
              <a:off x="6706" y="5637"/>
              <a:ext cx="2665" cy="1315"/>
            </a:xfrm>
            <a:prstGeom prst="ellipse">
              <a:avLst/>
            </a:prstGeom>
            <a:solidFill>
              <a:srgbClr val="365F91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lt-LT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Pamokos metu individualizuoti ugdymo turinį, diferencijuoti mokymą atsižvelgiant į mokinių gabumus ir galimybes.</a:t>
              </a:r>
              <a:endParaRPr kumimoji="0" lang="lt-LT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8674" name="Group 2"/>
            <p:cNvGrpSpPr>
              <a:grpSpLocks/>
            </p:cNvGrpSpPr>
            <p:nvPr/>
          </p:nvGrpSpPr>
          <p:grpSpPr bwMode="auto">
            <a:xfrm>
              <a:off x="7157" y="3809"/>
              <a:ext cx="5216" cy="2051"/>
              <a:chOff x="7157" y="3809"/>
              <a:chExt cx="5216" cy="2051"/>
            </a:xfrm>
          </p:grpSpPr>
          <p:sp>
            <p:nvSpPr>
              <p:cNvPr id="28683" name="AutoShape 11"/>
              <p:cNvSpPr>
                <a:spLocks noChangeArrowheads="1"/>
              </p:cNvSpPr>
              <p:nvPr/>
            </p:nvSpPr>
            <p:spPr bwMode="auto">
              <a:xfrm rot="16200000">
                <a:off x="9716" y="4570"/>
                <a:ext cx="864" cy="706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82" name="AutoShape 10"/>
              <p:cNvSpPr>
                <a:spLocks noChangeArrowheads="1"/>
              </p:cNvSpPr>
              <p:nvPr/>
            </p:nvSpPr>
            <p:spPr bwMode="auto">
              <a:xfrm rot="-1564047">
                <a:off x="9223" y="5151"/>
                <a:ext cx="860" cy="709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81" name="AutoShape 9"/>
              <p:cNvSpPr>
                <a:spLocks noChangeArrowheads="1"/>
              </p:cNvSpPr>
              <p:nvPr/>
            </p:nvSpPr>
            <p:spPr bwMode="auto">
              <a:xfrm rot="10800000">
                <a:off x="9056" y="3867"/>
                <a:ext cx="538" cy="655"/>
              </a:xfrm>
              <a:prstGeom prst="downArrow">
                <a:avLst>
                  <a:gd name="adj1" fmla="val 50000"/>
                  <a:gd name="adj2" fmla="val 2863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lt-LT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80" name="AutoShape 8"/>
              <p:cNvSpPr>
                <a:spLocks noChangeArrowheads="1"/>
              </p:cNvSpPr>
              <p:nvPr/>
            </p:nvSpPr>
            <p:spPr bwMode="auto">
              <a:xfrm rot="10800000">
                <a:off x="7946" y="3809"/>
                <a:ext cx="643" cy="646"/>
              </a:xfrm>
              <a:prstGeom prst="downArrow">
                <a:avLst>
                  <a:gd name="adj1" fmla="val 50000"/>
                  <a:gd name="adj2" fmla="val 2533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79" name="AutoShape 7"/>
              <p:cNvSpPr>
                <a:spLocks noChangeArrowheads="1"/>
              </p:cNvSpPr>
              <p:nvPr/>
            </p:nvSpPr>
            <p:spPr bwMode="auto">
              <a:xfrm>
                <a:off x="7672" y="4454"/>
                <a:ext cx="2410" cy="901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lt-LT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lt-LT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obulinti aspektai</a:t>
                </a:r>
                <a:endParaRPr kumimoji="0" lang="lt-LT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78" name="Oval 6"/>
              <p:cNvSpPr>
                <a:spLocks noChangeArrowheads="1"/>
              </p:cNvSpPr>
              <p:nvPr/>
            </p:nvSpPr>
            <p:spPr bwMode="auto">
              <a:xfrm>
                <a:off x="10596" y="4158"/>
                <a:ext cx="1777" cy="1589"/>
              </a:xfrm>
              <a:prstGeom prst="ellipse">
                <a:avLst/>
              </a:prstGeom>
              <a:solidFill>
                <a:srgbClr val="4BACC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t-LT" sz="1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Mokytojams stengtis, kad pamokos uždaviniai atitiktų visų mokinių galimybes ir poreikius. </a:t>
                </a:r>
                <a:endParaRPr kumimoji="0" lang="lt-LT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77" name="AutoShape 5"/>
              <p:cNvSpPr>
                <a:spLocks noChangeShapeType="1"/>
              </p:cNvSpPr>
              <p:nvPr/>
            </p:nvSpPr>
            <p:spPr bwMode="auto">
              <a:xfrm>
                <a:off x="10082" y="4980"/>
                <a:ext cx="1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76" name="AutoShape 4"/>
              <p:cNvSpPr>
                <a:spLocks noChangeArrowheads="1"/>
              </p:cNvSpPr>
              <p:nvPr/>
            </p:nvSpPr>
            <p:spPr bwMode="auto">
              <a:xfrm>
                <a:off x="7831" y="5355"/>
                <a:ext cx="712" cy="50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675" name="AutoShape 3"/>
              <p:cNvSpPr>
                <a:spLocks noChangeArrowheads="1"/>
              </p:cNvSpPr>
              <p:nvPr/>
            </p:nvSpPr>
            <p:spPr bwMode="auto">
              <a:xfrm rot="5227383">
                <a:off x="7056" y="4738"/>
                <a:ext cx="718" cy="515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1.2.1 Asmenybės </a:t>
            </a:r>
            <a:r>
              <a:rPr lang="lt-LT" dirty="0" smtClean="0"/>
              <a:t>raidos lūkesčiai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Beveik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visi apklausti mokiniai suvokia savo asmenybės unikalumą, moka įsivertinti asmeninę kompetenciją. </a:t>
            </a:r>
            <a:endParaRPr lang="lt-L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Dauguma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mokinių pasitiki savo jėgomis, nebijo iššūkių. </a:t>
            </a:r>
            <a:endParaRPr lang="lt-L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Pusė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apklaustųjų, atsidūrus stresinėje situacijoje, yra atsparūs neigiamoms įtakoms, o kai kurie naudojasi psichologine pagalba. </a:t>
            </a:r>
            <a:endParaRPr lang="lt-L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Beveik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visi mokiniai moka bendrauti, bendradarbiauti su bendraamžiais ir su suaugusiais. </a:t>
            </a:r>
            <a:endParaRPr lang="lt-L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Moka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konstruktyviai spręsti konfliktus, gerbia kitą asmenį, prisiima atsakomybę, pasitiki savo jėgomis, supranta savo teises ir pareigas. </a:t>
            </a:r>
            <a:endParaRPr lang="lt-L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Dauguma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mokinių moka susirasti ir vertinti informaciją apie tolimesnį mokymąsi ir veiklos galimybes.</a:t>
            </a:r>
            <a:endParaRPr lang="lt-LT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dirty="0" smtClean="0"/>
              <a:t>1.2.1 Siūlymai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Reikia atkreipti dėmesį į mokinius, mėgstančius atsiriboti, pasinerti į apmąstymus ir savo pasaulį (tai gali būti ir asmenybės bruožas, normali intraverto būsena).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Mokiniams, išgyvenantiems emocinę krizę, teikti pedagoginę, psichologinę pagalbą, bendradarbiauti su jų tėveliais/globėjais.</a:t>
            </a:r>
            <a:endParaRPr lang="lt-LT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lt-LT" dirty="0" smtClean="0"/>
              <a:t>2.1.3 Ugdymosi  planavimas  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Beveik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visi respondentai mano, kad atsižvelgti į individualius mokinio poreikius yra labai svarbu ir kad jie yra už tai atsakingi. </a:t>
            </a:r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Dalis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apklausos dalyvių mano, kad tam dažnai pritrūksta laiko ir galimybių. </a:t>
            </a:r>
            <a:endParaRPr lang="lt-L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 Respondentai </a:t>
            </a:r>
            <a:r>
              <a:rPr lang="lt-LT" sz="2800" dirty="0" smtClean="0">
                <a:latin typeface="Times New Roman" pitchFamily="18" charset="0"/>
                <a:cs typeface="Times New Roman" pitchFamily="18" charset="0"/>
              </a:rPr>
              <a:t>teigia, kad sėkmingam ugdymui reikalingas tėvų švietimas, socialinė ir psichologinė pagalba.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dirty="0" smtClean="0"/>
              <a:t>2.1.3. Siūlymai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Sukurti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daugiau veiklos, leidžiančios individualiai ugdyti mokinių stipriąsias puses, dėl veiklos spektro plėtimo tartis su mokiniais.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Daugiau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dėmesio skirti mokinių asmenybės formavimui, padėti kiekvienam mokiniui individualiai.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Skatinti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tėvus dalyvauti ugdymo procese, rengti daugiau šviečiamojo pobūdžio susitikimų su specialistais.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Užtikrinti 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visapusišką socialinę ir psichologinę pagalbą mokiniui, stengtis pastebėti mokinius kamuojančias problemas laiku ir jas spręsti.</a:t>
            </a:r>
            <a:endParaRPr lang="lt-LT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lt-LT" dirty="0" smtClean="0"/>
              <a:t>2.3.3 Mokymo kokybė. Mokytojo ir mokinio dialogas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Beveik visi mokytojai atsižvelgia į mokinių poreikius, interesus ir gebėjimus.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Dauguma mokytojų aptaria su mokiniais jų mokymosi tikslus bei parenkamas temas ir užduotis.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Didžioji dauguma mokytojų supažindina mokinius su sveika gyvensena, sauga ar karjeros ugdymu.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Beveik visi mokytojai pateikia mokiniams įvairių rūšių užduotis.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Apie pusę apklaustųjų mokinių mano, kad mokytojai organizuoja pamokas ne tik klasėje, bet ir bibliotekoje, gamtoje ar už mokyklos ribų.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Beveik visi mokytojai skatina tinkamą mokinių elgesį, pateikia mokiniams aiškias elgesio taisykles ir padeda įveikti mokymosi problemas.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lt-L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dirty="0" smtClean="0"/>
              <a:t>2.3.3. Siūlymai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/>
              <a:t> </a:t>
            </a:r>
            <a:r>
              <a:rPr lang="lt-LT" sz="2600" dirty="0" smtClean="0">
                <a:latin typeface="Times New Roman" pitchFamily="18" charset="0"/>
                <a:cs typeface="Times New Roman" pitchFamily="18" charset="0"/>
              </a:rPr>
              <a:t>Organizuojant ugdymą(si) mokytojams atsižvelgti į mokinių poreikius, interesus ir gebėjimus, taip pat nuolat aptarinėti su mokiniais jų mokymosi tikslus, parenkamas temas ir užduotis. 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sz="2600" dirty="0" smtClean="0">
                <a:latin typeface="Times New Roman" pitchFamily="18" charset="0"/>
                <a:cs typeface="Times New Roman" pitchFamily="18" charset="0"/>
              </a:rPr>
              <a:t>Mokytojams </a:t>
            </a:r>
            <a:r>
              <a:rPr lang="lt-LT" sz="2600" dirty="0" smtClean="0">
                <a:latin typeface="Times New Roman" pitchFamily="18" charset="0"/>
                <a:cs typeface="Times New Roman" pitchFamily="18" charset="0"/>
              </a:rPr>
              <a:t>didinti mokinių tinkamą elgesį, dažniau pateikti aiškias elgesio taisykles ir padėti įveikti mokymosi problemas.</a:t>
            </a:r>
          </a:p>
          <a:p>
            <a:pPr>
              <a:buNone/>
            </a:pPr>
            <a:endParaRPr lang="lt-L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lt-LT" dirty="0" smtClean="0"/>
              <a:t>2.2.3 </a:t>
            </a:r>
            <a:r>
              <a:rPr lang="lt-LT" dirty="0" smtClean="0"/>
              <a:t>Mokymosi </a:t>
            </a:r>
            <a:r>
              <a:rPr lang="lt-LT" dirty="0" smtClean="0"/>
              <a:t>lūkesčiai ir mokinių </a:t>
            </a:r>
            <a:r>
              <a:rPr lang="lt-LT" dirty="0" smtClean="0"/>
              <a:t>skatinimas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Dauguma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mokytojų teigia, kad jų nuostatos ir palaikymas padeda formuotis aukštiems mokinių siekiams ir savigarbai. 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Tiek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pat respondentų sudaro sąlygas moksleiviams kurti idėjas ir jas įgyvendinti, patirti mokymosi sėkmę. 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Beveik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visi mokytojai pastebi mokinio pastangas, akcentuoja sėkmę, pagiria. 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Didžioji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dauguma mokytojų sudaro mokiniams galimybes bandyti ir klysti, rasti ir taisyti savo klaidas, iš jų mokytis. 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Dauguma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mokytojų sudarydami ugdymo planus, numato siektinus rezultatus.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t-LT" dirty="0" smtClean="0"/>
              <a:t>2.2.3 Siūlymai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Sudarant ugdymo planus, kurti mokinio jėgas atitinkančius bei nuolatines pastangas stimuliuojančius iššūkius.</a:t>
            </a:r>
          </a:p>
          <a:p>
            <a:pPr lvl="0"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Daugiau dėmesio skirti ugdymo(si) metodų parengimui, mokinių skatinimui.</a:t>
            </a:r>
          </a:p>
          <a:p>
            <a:pPr lvl="0"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Nuolat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dalintis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patirtimi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metodinėse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grupėse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Gerinti gimnazijos mikroklimatą, kad mokiniai gebėtų išsakyti individualius mokymosi lūkesčius.</a:t>
            </a:r>
          </a:p>
          <a:p>
            <a:pPr lvl="0"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Planuoti ir parengti prasmingas ugdymo veiklas, kurios skatintų smalsumą ir entuziazmą.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Ugdyti realiam gyvenimui aktualius mąstymo ir veiklos gebėjimus.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ejykla">
  <a:themeElements>
    <a:clrScheme name="Srovė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Liejykl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ejykl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997</Words>
  <PresentationFormat>Demonstracija ekrane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5" baseType="lpstr">
      <vt:lpstr>Liejykla</vt:lpstr>
      <vt:lpstr>Vilniaus r. Maišiagalos kun. Juzefo Obrembskio gimnazijos</vt:lpstr>
      <vt:lpstr>1.2.1 Asmenybės raidos lūkesčiai</vt:lpstr>
      <vt:lpstr>1.2.1 Siūlymai</vt:lpstr>
      <vt:lpstr>2.1.3 Ugdymosi  planavimas  </vt:lpstr>
      <vt:lpstr>2.1.3. Siūlymai</vt:lpstr>
      <vt:lpstr>2.3.3 Mokymo kokybė. Mokytojo ir mokinio dialogas</vt:lpstr>
      <vt:lpstr>2.3.3. Siūlymai</vt:lpstr>
      <vt:lpstr>2.2.3 Mokymosi lūkesčiai ir mokinių skatinimas</vt:lpstr>
      <vt:lpstr>2.2.3 Siūlymai</vt:lpstr>
      <vt:lpstr>Teigiami ir neigiami aspektai (tėvų anketos duomenimis)</vt:lpstr>
      <vt:lpstr>Teigiami ir neigiami aspektai (mokytojų anketos duomenimis)</vt:lpstr>
      <vt:lpstr>Teigiami ir neigiami aspektai (mokinių anketos duomenimis)</vt:lpstr>
      <vt:lpstr>Skaidrė 13</vt:lpstr>
      <vt:lpstr>Skaidrė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r. Maišiagalos kun. Juzefo Obrembskio gimnazijos</dc:title>
  <dc:creator>szkola</dc:creator>
  <cp:lastModifiedBy>„Windows“ vartotojas</cp:lastModifiedBy>
  <cp:revision>1</cp:revision>
  <dcterms:created xsi:type="dcterms:W3CDTF">2022-10-26T14:50:54Z</dcterms:created>
  <dcterms:modified xsi:type="dcterms:W3CDTF">2022-10-26T16:25:12Z</dcterms:modified>
</cp:coreProperties>
</file>